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4"/>
  </p:sldMasterIdLst>
  <p:notesMasterIdLst>
    <p:notesMasterId r:id="rId25"/>
  </p:notesMasterIdLst>
  <p:sldIdLst>
    <p:sldId id="1488" r:id="rId5"/>
    <p:sldId id="267" r:id="rId6"/>
    <p:sldId id="257" r:id="rId7"/>
    <p:sldId id="1511" r:id="rId8"/>
    <p:sldId id="1512" r:id="rId9"/>
    <p:sldId id="258" r:id="rId10"/>
    <p:sldId id="1513" r:id="rId11"/>
    <p:sldId id="1504" r:id="rId12"/>
    <p:sldId id="1507" r:id="rId13"/>
    <p:sldId id="1516" r:id="rId14"/>
    <p:sldId id="1514" r:id="rId15"/>
    <p:sldId id="1515" r:id="rId16"/>
    <p:sldId id="269" r:id="rId17"/>
    <p:sldId id="1508" r:id="rId18"/>
    <p:sldId id="1517" r:id="rId19"/>
    <p:sldId id="1506" r:id="rId20"/>
    <p:sldId id="270" r:id="rId21"/>
    <p:sldId id="1509" r:id="rId22"/>
    <p:sldId id="1510" r:id="rId23"/>
    <p:sldId id="26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EA0DE0-F978-8AAC-B57B-574F2AADC4CC}" v="50" dt="2024-02-29T04:04:52.0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27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20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issa Olmer" userId="S::molmer@scripps.edu::f94d7fd9-6e32-4fb5-9098-b749819d5a55" providerId="AD" clId="Web-{F901CFB1-71F8-3793-2EAB-8EC2703C52C2}"/>
    <pc:docChg chg="modSld">
      <pc:chgData name="Merissa Olmer" userId="S::molmer@scripps.edu::f94d7fd9-6e32-4fb5-9098-b749819d5a55" providerId="AD" clId="Web-{F901CFB1-71F8-3793-2EAB-8EC2703C52C2}" dt="2023-06-08T21:07:07.933" v="190" actId="20577"/>
      <pc:docMkLst>
        <pc:docMk/>
      </pc:docMkLst>
      <pc:sldChg chg="modSp">
        <pc:chgData name="Merissa Olmer" userId="S::molmer@scripps.edu::f94d7fd9-6e32-4fb5-9098-b749819d5a55" providerId="AD" clId="Web-{F901CFB1-71F8-3793-2EAB-8EC2703C52C2}" dt="2023-06-08T21:07:07.933" v="190" actId="20577"/>
        <pc:sldMkLst>
          <pc:docMk/>
          <pc:sldMk cId="2307775393" sldId="269"/>
        </pc:sldMkLst>
        <pc:spChg chg="mod">
          <ac:chgData name="Merissa Olmer" userId="S::molmer@scripps.edu::f94d7fd9-6e32-4fb5-9098-b749819d5a55" providerId="AD" clId="Web-{F901CFB1-71F8-3793-2EAB-8EC2703C52C2}" dt="2023-06-08T21:07:07.933" v="190" actId="20577"/>
          <ac:spMkLst>
            <pc:docMk/>
            <pc:sldMk cId="2307775393" sldId="269"/>
            <ac:spMk id="3" creationId="{8679D442-4ACC-C145-0CA0-B201FCAC14AE}"/>
          </ac:spMkLst>
        </pc:spChg>
      </pc:sldChg>
    </pc:docChg>
  </pc:docChgLst>
  <pc:docChgLst>
    <pc:chgData name="Merissa Olmer" userId="S::molmer@scripps.edu::f94d7fd9-6e32-4fb5-9098-b749819d5a55" providerId="AD" clId="Web-{638A2C88-9276-4E5C-8F66-D71DC4DDB759}"/>
    <pc:docChg chg="addSld delSld modSld">
      <pc:chgData name="Merissa Olmer" userId="S::molmer@scripps.edu::f94d7fd9-6e32-4fb5-9098-b749819d5a55" providerId="AD" clId="Web-{638A2C88-9276-4E5C-8F66-D71DC4DDB759}" dt="2023-01-19T18:02:38.318" v="209"/>
      <pc:docMkLst>
        <pc:docMk/>
      </pc:docMkLst>
      <pc:sldChg chg="modSp">
        <pc:chgData name="Merissa Olmer" userId="S::molmer@scripps.edu::f94d7fd9-6e32-4fb5-9098-b749819d5a55" providerId="AD" clId="Web-{638A2C88-9276-4E5C-8F66-D71DC4DDB759}" dt="2023-01-19T17:56:25.540" v="56" actId="1076"/>
        <pc:sldMkLst>
          <pc:docMk/>
          <pc:sldMk cId="0" sldId="257"/>
        </pc:sldMkLst>
        <pc:spChg chg="mod">
          <ac:chgData name="Merissa Olmer" userId="S::molmer@scripps.edu::f94d7fd9-6e32-4fb5-9098-b749819d5a55" providerId="AD" clId="Web-{638A2C88-9276-4E5C-8F66-D71DC4DDB759}" dt="2023-01-19T17:56:25.540" v="56" actId="1076"/>
          <ac:spMkLst>
            <pc:docMk/>
            <pc:sldMk cId="0" sldId="257"/>
            <ac:spMk id="116" creationId="{00000000-0000-0000-0000-000000000000}"/>
          </ac:spMkLst>
        </pc:spChg>
      </pc:sldChg>
      <pc:sldChg chg="modSp">
        <pc:chgData name="Merissa Olmer" userId="S::molmer@scripps.edu::f94d7fd9-6e32-4fb5-9098-b749819d5a55" providerId="AD" clId="Web-{638A2C88-9276-4E5C-8F66-D71DC4DDB759}" dt="2023-01-19T18:02:23.911" v="203" actId="20577"/>
        <pc:sldMkLst>
          <pc:docMk/>
          <pc:sldMk cId="3350426548" sldId="1503"/>
        </pc:sldMkLst>
        <pc:spChg chg="mod">
          <ac:chgData name="Merissa Olmer" userId="S::molmer@scripps.edu::f94d7fd9-6e32-4fb5-9098-b749819d5a55" providerId="AD" clId="Web-{638A2C88-9276-4E5C-8F66-D71DC4DDB759}" dt="2023-01-19T18:02:23.911" v="203" actId="20577"/>
          <ac:spMkLst>
            <pc:docMk/>
            <pc:sldMk cId="3350426548" sldId="1503"/>
            <ac:spMk id="134" creationId="{00000000-0000-0000-0000-000000000000}"/>
          </ac:spMkLst>
        </pc:spChg>
      </pc:sldChg>
      <pc:sldChg chg="modSp new">
        <pc:chgData name="Merissa Olmer" userId="S::molmer@scripps.edu::f94d7fd9-6e32-4fb5-9098-b749819d5a55" providerId="AD" clId="Web-{638A2C88-9276-4E5C-8F66-D71DC4DDB759}" dt="2023-01-19T17:57:02.010" v="63" actId="20577"/>
        <pc:sldMkLst>
          <pc:docMk/>
          <pc:sldMk cId="882714266" sldId="1507"/>
        </pc:sldMkLst>
        <pc:spChg chg="mod">
          <ac:chgData name="Merissa Olmer" userId="S::molmer@scripps.edu::f94d7fd9-6e32-4fb5-9098-b749819d5a55" providerId="AD" clId="Web-{638A2C88-9276-4E5C-8F66-D71DC4DDB759}" dt="2023-01-19T17:56:54.276" v="59" actId="20577"/>
          <ac:spMkLst>
            <pc:docMk/>
            <pc:sldMk cId="882714266" sldId="1507"/>
            <ac:spMk id="2" creationId="{A21469AB-4C80-C514-FCA1-E2C0A3C4C5CF}"/>
          </ac:spMkLst>
        </pc:spChg>
        <pc:spChg chg="mod">
          <ac:chgData name="Merissa Olmer" userId="S::molmer@scripps.edu::f94d7fd9-6e32-4fb5-9098-b749819d5a55" providerId="AD" clId="Web-{638A2C88-9276-4E5C-8F66-D71DC4DDB759}" dt="2023-01-19T17:57:02.010" v="63" actId="20577"/>
          <ac:spMkLst>
            <pc:docMk/>
            <pc:sldMk cId="882714266" sldId="1507"/>
            <ac:spMk id="3" creationId="{6CBD3846-7190-5546-3107-7444BA7AAB6C}"/>
          </ac:spMkLst>
        </pc:spChg>
      </pc:sldChg>
      <pc:sldChg chg="add">
        <pc:chgData name="Merissa Olmer" userId="S::molmer@scripps.edu::f94d7fd9-6e32-4fb5-9098-b749819d5a55" providerId="AD" clId="Web-{638A2C88-9276-4E5C-8F66-D71DC4DDB759}" dt="2023-01-19T18:02:38.068" v="207"/>
        <pc:sldMkLst>
          <pc:docMk/>
          <pc:sldMk cId="457353795" sldId="1508"/>
        </pc:sldMkLst>
      </pc:sldChg>
      <pc:sldChg chg="modSp new del">
        <pc:chgData name="Merissa Olmer" userId="S::molmer@scripps.edu::f94d7fd9-6e32-4fb5-9098-b749819d5a55" providerId="AD" clId="Web-{638A2C88-9276-4E5C-8F66-D71DC4DDB759}" dt="2023-01-19T18:02:30.521" v="206"/>
        <pc:sldMkLst>
          <pc:docMk/>
          <pc:sldMk cId="684482505" sldId="1508"/>
        </pc:sldMkLst>
        <pc:spChg chg="mod">
          <ac:chgData name="Merissa Olmer" userId="S::molmer@scripps.edu::f94d7fd9-6e32-4fb5-9098-b749819d5a55" providerId="AD" clId="Web-{638A2C88-9276-4E5C-8F66-D71DC4DDB759}" dt="2023-01-19T18:01:16.409" v="199" actId="20577"/>
          <ac:spMkLst>
            <pc:docMk/>
            <pc:sldMk cId="684482505" sldId="1508"/>
            <ac:spMk id="2" creationId="{D16FBC50-30FE-40B1-CFCF-3BE8E7C5A9B1}"/>
          </ac:spMkLst>
        </pc:spChg>
        <pc:spChg chg="mod">
          <ac:chgData name="Merissa Olmer" userId="S::molmer@scripps.edu::f94d7fd9-6e32-4fb5-9098-b749819d5a55" providerId="AD" clId="Web-{638A2C88-9276-4E5C-8F66-D71DC4DDB759}" dt="2023-01-19T18:01:37.441" v="201" actId="20577"/>
          <ac:spMkLst>
            <pc:docMk/>
            <pc:sldMk cId="684482505" sldId="1508"/>
            <ac:spMk id="3" creationId="{2E5AECEE-AB20-FFEC-8F0C-4AABF8A4C83E}"/>
          </ac:spMkLst>
        </pc:spChg>
      </pc:sldChg>
      <pc:sldChg chg="modSp new del">
        <pc:chgData name="Merissa Olmer" userId="S::molmer@scripps.edu::f94d7fd9-6e32-4fb5-9098-b749819d5a55" providerId="AD" clId="Web-{638A2C88-9276-4E5C-8F66-D71DC4DDB759}" dt="2023-01-19T18:02:30.521" v="205"/>
        <pc:sldMkLst>
          <pc:docMk/>
          <pc:sldMk cId="1095449392" sldId="1509"/>
        </pc:sldMkLst>
        <pc:spChg chg="mod">
          <ac:chgData name="Merissa Olmer" userId="S::molmer@scripps.edu::f94d7fd9-6e32-4fb5-9098-b749819d5a55" providerId="AD" clId="Web-{638A2C88-9276-4E5C-8F66-D71DC4DDB759}" dt="2023-01-19T18:00:27.017" v="191" actId="20577"/>
          <ac:spMkLst>
            <pc:docMk/>
            <pc:sldMk cId="1095449392" sldId="1509"/>
            <ac:spMk id="2" creationId="{9F2D0B96-18D8-8FAD-10A5-EB4B573D5A1F}"/>
          </ac:spMkLst>
        </pc:spChg>
        <pc:spChg chg="mod">
          <ac:chgData name="Merissa Olmer" userId="S::molmer@scripps.edu::f94d7fd9-6e32-4fb5-9098-b749819d5a55" providerId="AD" clId="Web-{638A2C88-9276-4E5C-8F66-D71DC4DDB759}" dt="2023-01-19T17:58:02.684" v="81" actId="20577"/>
          <ac:spMkLst>
            <pc:docMk/>
            <pc:sldMk cId="1095449392" sldId="1509"/>
            <ac:spMk id="3" creationId="{511CE3D7-29DE-8270-2874-88B2206C0EC0}"/>
          </ac:spMkLst>
        </pc:spChg>
      </pc:sldChg>
      <pc:sldChg chg="add">
        <pc:chgData name="Merissa Olmer" userId="S::molmer@scripps.edu::f94d7fd9-6e32-4fb5-9098-b749819d5a55" providerId="AD" clId="Web-{638A2C88-9276-4E5C-8F66-D71DC4DDB759}" dt="2023-01-19T18:02:38.209" v="208"/>
        <pc:sldMkLst>
          <pc:docMk/>
          <pc:sldMk cId="1204262010" sldId="1509"/>
        </pc:sldMkLst>
      </pc:sldChg>
      <pc:sldChg chg="add">
        <pc:chgData name="Merissa Olmer" userId="S::molmer@scripps.edu::f94d7fd9-6e32-4fb5-9098-b749819d5a55" providerId="AD" clId="Web-{638A2C88-9276-4E5C-8F66-D71DC4DDB759}" dt="2023-01-19T18:02:38.318" v="209"/>
        <pc:sldMkLst>
          <pc:docMk/>
          <pc:sldMk cId="1783177262" sldId="1510"/>
        </pc:sldMkLst>
      </pc:sldChg>
      <pc:sldChg chg="modSp new del">
        <pc:chgData name="Merissa Olmer" userId="S::molmer@scripps.edu::f94d7fd9-6e32-4fb5-9098-b749819d5a55" providerId="AD" clId="Web-{638A2C88-9276-4E5C-8F66-D71DC4DDB759}" dt="2023-01-19T18:02:30.521" v="204"/>
        <pc:sldMkLst>
          <pc:docMk/>
          <pc:sldMk cId="1853744506" sldId="1510"/>
        </pc:sldMkLst>
        <pc:spChg chg="mod">
          <ac:chgData name="Merissa Olmer" userId="S::molmer@scripps.edu::f94d7fd9-6e32-4fb5-9098-b749819d5a55" providerId="AD" clId="Web-{638A2C88-9276-4E5C-8F66-D71DC4DDB759}" dt="2023-01-19T18:00:11.970" v="184" actId="20577"/>
          <ac:spMkLst>
            <pc:docMk/>
            <pc:sldMk cId="1853744506" sldId="1510"/>
            <ac:spMk id="2" creationId="{6CCD415C-BF31-8C49-C21D-11D34EE3E818}"/>
          </ac:spMkLst>
        </pc:spChg>
        <pc:spChg chg="mod">
          <ac:chgData name="Merissa Olmer" userId="S::molmer@scripps.edu::f94d7fd9-6e32-4fb5-9098-b749819d5a55" providerId="AD" clId="Web-{638A2C88-9276-4E5C-8F66-D71DC4DDB759}" dt="2023-01-19T18:00:09.657" v="183" actId="20577"/>
          <ac:spMkLst>
            <pc:docMk/>
            <pc:sldMk cId="1853744506" sldId="1510"/>
            <ac:spMk id="3" creationId="{FCD7C922-9747-3FD0-83D6-B9CEA7597918}"/>
          </ac:spMkLst>
        </pc:spChg>
      </pc:sldChg>
    </pc:docChg>
  </pc:docChgLst>
  <pc:docChgLst>
    <pc:chgData name="Merissa Olmer" userId="S::molmer@scripps.edu::f94d7fd9-6e32-4fb5-9098-b749819d5a55" providerId="AD" clId="Web-{15B03C28-FA0A-398E-49E8-374377A23631}"/>
    <pc:docChg chg="delSld modSld">
      <pc:chgData name="Merissa Olmer" userId="S::molmer@scripps.edu::f94d7fd9-6e32-4fb5-9098-b749819d5a55" providerId="AD" clId="Web-{15B03C28-FA0A-398E-49E8-374377A23631}" dt="2023-02-28T17:28:42.710" v="227" actId="20577"/>
      <pc:docMkLst>
        <pc:docMk/>
      </pc:docMkLst>
      <pc:sldChg chg="modSp">
        <pc:chgData name="Merissa Olmer" userId="S::molmer@scripps.edu::f94d7fd9-6e32-4fb5-9098-b749819d5a55" providerId="AD" clId="Web-{15B03C28-FA0A-398E-49E8-374377A23631}" dt="2023-02-28T17:28:42.710" v="227" actId="20577"/>
        <pc:sldMkLst>
          <pc:docMk/>
          <pc:sldMk cId="3350426548" sldId="1503"/>
        </pc:sldMkLst>
        <pc:spChg chg="mod">
          <ac:chgData name="Merissa Olmer" userId="S::molmer@scripps.edu::f94d7fd9-6e32-4fb5-9098-b749819d5a55" providerId="AD" clId="Web-{15B03C28-FA0A-398E-49E8-374377A23631}" dt="2023-02-28T17:28:42.710" v="227" actId="20577"/>
          <ac:spMkLst>
            <pc:docMk/>
            <pc:sldMk cId="3350426548" sldId="1503"/>
            <ac:spMk id="134" creationId="{00000000-0000-0000-0000-000000000000}"/>
          </ac:spMkLst>
        </pc:spChg>
      </pc:sldChg>
      <pc:sldChg chg="modSp">
        <pc:chgData name="Merissa Olmer" userId="S::molmer@scripps.edu::f94d7fd9-6e32-4fb5-9098-b749819d5a55" providerId="AD" clId="Web-{15B03C28-FA0A-398E-49E8-374377A23631}" dt="2023-02-28T17:24:04.074" v="45" actId="20577"/>
        <pc:sldMkLst>
          <pc:docMk/>
          <pc:sldMk cId="478326233" sldId="1504"/>
        </pc:sldMkLst>
        <pc:spChg chg="mod">
          <ac:chgData name="Merissa Olmer" userId="S::molmer@scripps.edu::f94d7fd9-6e32-4fb5-9098-b749819d5a55" providerId="AD" clId="Web-{15B03C28-FA0A-398E-49E8-374377A23631}" dt="2023-02-28T17:24:04.074" v="45" actId="20577"/>
          <ac:spMkLst>
            <pc:docMk/>
            <pc:sldMk cId="478326233" sldId="1504"/>
            <ac:spMk id="2" creationId="{CBEF8AF4-3BDE-0FE7-DD8A-CAB25D3F228B}"/>
          </ac:spMkLst>
        </pc:spChg>
      </pc:sldChg>
      <pc:sldChg chg="modSp">
        <pc:chgData name="Merissa Olmer" userId="S::molmer@scripps.edu::f94d7fd9-6e32-4fb5-9098-b749819d5a55" providerId="AD" clId="Web-{15B03C28-FA0A-398E-49E8-374377A23631}" dt="2023-02-28T17:25:31.265" v="140" actId="20577"/>
        <pc:sldMkLst>
          <pc:docMk/>
          <pc:sldMk cId="882714266" sldId="1507"/>
        </pc:sldMkLst>
        <pc:spChg chg="mod">
          <ac:chgData name="Merissa Olmer" userId="S::molmer@scripps.edu::f94d7fd9-6e32-4fb5-9098-b749819d5a55" providerId="AD" clId="Web-{15B03C28-FA0A-398E-49E8-374377A23631}" dt="2023-02-28T17:22:51.462" v="7" actId="20577"/>
          <ac:spMkLst>
            <pc:docMk/>
            <pc:sldMk cId="882714266" sldId="1507"/>
            <ac:spMk id="2" creationId="{A21469AB-4C80-C514-FCA1-E2C0A3C4C5CF}"/>
          </ac:spMkLst>
        </pc:spChg>
        <pc:spChg chg="mod">
          <ac:chgData name="Merissa Olmer" userId="S::molmer@scripps.edu::f94d7fd9-6e32-4fb5-9098-b749819d5a55" providerId="AD" clId="Web-{15B03C28-FA0A-398E-49E8-374377A23631}" dt="2023-02-28T17:25:31.265" v="140" actId="20577"/>
          <ac:spMkLst>
            <pc:docMk/>
            <pc:sldMk cId="882714266" sldId="1507"/>
            <ac:spMk id="3" creationId="{6CBD3846-7190-5546-3107-7444BA7AAB6C}"/>
          </ac:spMkLst>
        </pc:spChg>
      </pc:sldChg>
      <pc:sldChg chg="modSp del">
        <pc:chgData name="Merissa Olmer" userId="S::molmer@scripps.edu::f94d7fd9-6e32-4fb5-9098-b749819d5a55" providerId="AD" clId="Web-{15B03C28-FA0A-398E-49E8-374377A23631}" dt="2023-02-28T17:27:22.645" v="157"/>
        <pc:sldMkLst>
          <pc:docMk/>
          <pc:sldMk cId="457353795" sldId="1508"/>
        </pc:sldMkLst>
        <pc:spChg chg="mod">
          <ac:chgData name="Merissa Olmer" userId="S::molmer@scripps.edu::f94d7fd9-6e32-4fb5-9098-b749819d5a55" providerId="AD" clId="Web-{15B03C28-FA0A-398E-49E8-374377A23631}" dt="2023-02-28T17:26:17.954" v="152" actId="20577"/>
          <ac:spMkLst>
            <pc:docMk/>
            <pc:sldMk cId="457353795" sldId="1508"/>
            <ac:spMk id="3" creationId="{FCD7C922-9747-3FD0-83D6-B9CEA7597918}"/>
          </ac:spMkLst>
        </pc:spChg>
      </pc:sldChg>
      <pc:sldChg chg="modSp del">
        <pc:chgData name="Merissa Olmer" userId="S::molmer@scripps.edu::f94d7fd9-6e32-4fb5-9098-b749819d5a55" providerId="AD" clId="Web-{15B03C28-FA0A-398E-49E8-374377A23631}" dt="2023-02-28T17:27:21.316" v="156"/>
        <pc:sldMkLst>
          <pc:docMk/>
          <pc:sldMk cId="1204262010" sldId="1509"/>
        </pc:sldMkLst>
        <pc:spChg chg="mod">
          <ac:chgData name="Merissa Olmer" userId="S::molmer@scripps.edu::f94d7fd9-6e32-4fb5-9098-b749819d5a55" providerId="AD" clId="Web-{15B03C28-FA0A-398E-49E8-374377A23631}" dt="2023-02-28T17:26:15.189" v="150" actId="20577"/>
          <ac:spMkLst>
            <pc:docMk/>
            <pc:sldMk cId="1204262010" sldId="1509"/>
            <ac:spMk id="3" creationId="{511CE3D7-29DE-8270-2874-88B2206C0EC0}"/>
          </ac:spMkLst>
        </pc:spChg>
      </pc:sldChg>
      <pc:sldChg chg="modSp del">
        <pc:chgData name="Merissa Olmer" userId="S::molmer@scripps.edu::f94d7fd9-6e32-4fb5-9098-b749819d5a55" providerId="AD" clId="Web-{15B03C28-FA0A-398E-49E8-374377A23631}" dt="2023-02-28T17:27:16.004" v="155"/>
        <pc:sldMkLst>
          <pc:docMk/>
          <pc:sldMk cId="1783177262" sldId="1510"/>
        </pc:sldMkLst>
        <pc:spChg chg="mod">
          <ac:chgData name="Merissa Olmer" userId="S::molmer@scripps.edu::f94d7fd9-6e32-4fb5-9098-b749819d5a55" providerId="AD" clId="Web-{15B03C28-FA0A-398E-49E8-374377A23631}" dt="2023-02-28T17:26:40.455" v="154" actId="20577"/>
          <ac:spMkLst>
            <pc:docMk/>
            <pc:sldMk cId="1783177262" sldId="1510"/>
            <ac:spMk id="3" creationId="{2E5AECEE-AB20-FFEC-8F0C-4AABF8A4C83E}"/>
          </ac:spMkLst>
        </pc:spChg>
      </pc:sldChg>
    </pc:docChg>
  </pc:docChgLst>
  <pc:docChgLst>
    <pc:chgData name="Merissa Olmer" userId="S::molmer@scripps.edu::f94d7fd9-6e32-4fb5-9098-b749819d5a55" providerId="AD" clId="Web-{DD58EB6B-1262-9286-03A6-2054B4BA2032}"/>
    <pc:docChg chg="addSld modSld">
      <pc:chgData name="Merissa Olmer" userId="S::molmer@scripps.edu::f94d7fd9-6e32-4fb5-9098-b749819d5a55" providerId="AD" clId="Web-{DD58EB6B-1262-9286-03A6-2054B4BA2032}" dt="2023-06-09T03:54:41.279" v="255" actId="14100"/>
      <pc:docMkLst>
        <pc:docMk/>
      </pc:docMkLst>
      <pc:sldChg chg="addSp modSp">
        <pc:chgData name="Merissa Olmer" userId="S::molmer@scripps.edu::f94d7fd9-6e32-4fb5-9098-b749819d5a55" providerId="AD" clId="Web-{DD58EB6B-1262-9286-03A6-2054B4BA2032}" dt="2023-06-09T03:54:41.279" v="255" actId="14100"/>
        <pc:sldMkLst>
          <pc:docMk/>
          <pc:sldMk cId="2307775393" sldId="269"/>
        </pc:sldMkLst>
        <pc:spChg chg="mod">
          <ac:chgData name="Merissa Olmer" userId="S::molmer@scripps.edu::f94d7fd9-6e32-4fb5-9098-b749819d5a55" providerId="AD" clId="Web-{DD58EB6B-1262-9286-03A6-2054B4BA2032}" dt="2023-06-09T03:54:38.373" v="254" actId="20577"/>
          <ac:spMkLst>
            <pc:docMk/>
            <pc:sldMk cId="2307775393" sldId="269"/>
            <ac:spMk id="3" creationId="{8679D442-4ACC-C145-0CA0-B201FCAC14AE}"/>
          </ac:spMkLst>
        </pc:spChg>
        <pc:picChg chg="add mod">
          <ac:chgData name="Merissa Olmer" userId="S::molmer@scripps.edu::f94d7fd9-6e32-4fb5-9098-b749819d5a55" providerId="AD" clId="Web-{DD58EB6B-1262-9286-03A6-2054B4BA2032}" dt="2023-06-09T03:45:24.582" v="44" actId="1076"/>
          <ac:picMkLst>
            <pc:docMk/>
            <pc:sldMk cId="2307775393" sldId="269"/>
            <ac:picMk id="5" creationId="{DC907F94-C1B7-416E-B94C-8CBF3E114F55}"/>
          </ac:picMkLst>
        </pc:picChg>
        <pc:picChg chg="add mod">
          <ac:chgData name="Merissa Olmer" userId="S::molmer@scripps.edu::f94d7fd9-6e32-4fb5-9098-b749819d5a55" providerId="AD" clId="Web-{DD58EB6B-1262-9286-03A6-2054B4BA2032}" dt="2023-06-09T03:54:41.279" v="255" actId="14100"/>
          <ac:picMkLst>
            <pc:docMk/>
            <pc:sldMk cId="2307775393" sldId="269"/>
            <ac:picMk id="7" creationId="{A8C3751C-9954-A06D-23E7-AA97AE07C65D}"/>
          </ac:picMkLst>
        </pc:picChg>
      </pc:sldChg>
      <pc:sldChg chg="addSp modSp new">
        <pc:chgData name="Merissa Olmer" userId="S::molmer@scripps.edu::f94d7fd9-6e32-4fb5-9098-b749819d5a55" providerId="AD" clId="Web-{DD58EB6B-1262-9286-03A6-2054B4BA2032}" dt="2023-06-09T03:54:20.857" v="251" actId="1076"/>
        <pc:sldMkLst>
          <pc:docMk/>
          <pc:sldMk cId="2313931047" sldId="1508"/>
        </pc:sldMkLst>
        <pc:spChg chg="mod">
          <ac:chgData name="Merissa Olmer" userId="S::molmer@scripps.edu::f94d7fd9-6e32-4fb5-9098-b749819d5a55" providerId="AD" clId="Web-{DD58EB6B-1262-9286-03A6-2054B4BA2032}" dt="2023-06-09T03:43:55.172" v="12" actId="20577"/>
          <ac:spMkLst>
            <pc:docMk/>
            <pc:sldMk cId="2313931047" sldId="1508"/>
            <ac:spMk id="2" creationId="{D4D8F34D-9E36-1096-D047-5E40D5E48738}"/>
          </ac:spMkLst>
        </pc:spChg>
        <pc:spChg chg="mod">
          <ac:chgData name="Merissa Olmer" userId="S::molmer@scripps.edu::f94d7fd9-6e32-4fb5-9098-b749819d5a55" providerId="AD" clId="Web-{DD58EB6B-1262-9286-03A6-2054B4BA2032}" dt="2023-06-09T03:54:20.857" v="251" actId="1076"/>
          <ac:spMkLst>
            <pc:docMk/>
            <pc:sldMk cId="2313931047" sldId="1508"/>
            <ac:spMk id="3" creationId="{4754EFD9-6518-CEF6-C027-533919911BB1}"/>
          </ac:spMkLst>
        </pc:spChg>
        <pc:spChg chg="add mod">
          <ac:chgData name="Merissa Olmer" userId="S::molmer@scripps.edu::f94d7fd9-6e32-4fb5-9098-b749819d5a55" providerId="AD" clId="Web-{DD58EB6B-1262-9286-03A6-2054B4BA2032}" dt="2023-06-09T03:50:52.188" v="121" actId="1076"/>
          <ac:spMkLst>
            <pc:docMk/>
            <pc:sldMk cId="2313931047" sldId="1508"/>
            <ac:spMk id="7" creationId="{6A00A22E-ED43-D993-F625-C8F21CB0D295}"/>
          </ac:spMkLst>
        </pc:spChg>
        <pc:spChg chg="add mod">
          <ac:chgData name="Merissa Olmer" userId="S::molmer@scripps.edu::f94d7fd9-6e32-4fb5-9098-b749819d5a55" providerId="AD" clId="Web-{DD58EB6B-1262-9286-03A6-2054B4BA2032}" dt="2023-06-09T03:51:22.393" v="130" actId="1076"/>
          <ac:spMkLst>
            <pc:docMk/>
            <pc:sldMk cId="2313931047" sldId="1508"/>
            <ac:spMk id="8" creationId="{9C20F7A8-222C-5593-7789-861A5971B3BA}"/>
          </ac:spMkLst>
        </pc:spChg>
        <pc:picChg chg="add mod">
          <ac:chgData name="Merissa Olmer" userId="S::molmer@scripps.edu::f94d7fd9-6e32-4fb5-9098-b749819d5a55" providerId="AD" clId="Web-{DD58EB6B-1262-9286-03A6-2054B4BA2032}" dt="2023-06-09T03:50:00.514" v="108" actId="1076"/>
          <ac:picMkLst>
            <pc:docMk/>
            <pc:sldMk cId="2313931047" sldId="1508"/>
            <ac:picMk id="4" creationId="{D911773F-3E3A-3747-2AE0-0AF8F7F65DEF}"/>
          </ac:picMkLst>
        </pc:picChg>
        <pc:picChg chg="add mod">
          <ac:chgData name="Merissa Olmer" userId="S::molmer@scripps.edu::f94d7fd9-6e32-4fb5-9098-b749819d5a55" providerId="AD" clId="Web-{DD58EB6B-1262-9286-03A6-2054B4BA2032}" dt="2023-06-09T03:51:08.939" v="128" actId="1076"/>
          <ac:picMkLst>
            <pc:docMk/>
            <pc:sldMk cId="2313931047" sldId="1508"/>
            <ac:picMk id="5" creationId="{FF36B72E-B548-5272-99B7-19D8806DFBA5}"/>
          </ac:picMkLst>
        </pc:picChg>
        <pc:picChg chg="add mod">
          <ac:chgData name="Merissa Olmer" userId="S::molmer@scripps.edu::f94d7fd9-6e32-4fb5-9098-b749819d5a55" providerId="AD" clId="Web-{DD58EB6B-1262-9286-03A6-2054B4BA2032}" dt="2023-06-09T03:50:14.312" v="113" actId="1076"/>
          <ac:picMkLst>
            <pc:docMk/>
            <pc:sldMk cId="2313931047" sldId="1508"/>
            <ac:picMk id="6" creationId="{46F3F8EB-CA3A-1424-22BF-5CAB64425EE9}"/>
          </ac:picMkLst>
        </pc:picChg>
      </pc:sldChg>
    </pc:docChg>
  </pc:docChgLst>
  <pc:docChgLst>
    <pc:chgData name="Merissa Olmer" userId="S::molmer@scripps.edu::f94d7fd9-6e32-4fb5-9098-b749819d5a55" providerId="AD" clId="Web-{0888E320-BCF0-7622-0861-E0F7C305FD0F}"/>
    <pc:docChg chg="modSld">
      <pc:chgData name="Merissa Olmer" userId="S::molmer@scripps.edu::f94d7fd9-6e32-4fb5-9098-b749819d5a55" providerId="AD" clId="Web-{0888E320-BCF0-7622-0861-E0F7C305FD0F}" dt="2023-06-29T21:03:00.484" v="46" actId="20577"/>
      <pc:docMkLst>
        <pc:docMk/>
      </pc:docMkLst>
      <pc:sldChg chg="modSp">
        <pc:chgData name="Merissa Olmer" userId="S::molmer@scripps.edu::f94d7fd9-6e32-4fb5-9098-b749819d5a55" providerId="AD" clId="Web-{0888E320-BCF0-7622-0861-E0F7C305FD0F}" dt="2023-06-29T21:03:00.484" v="46" actId="20577"/>
        <pc:sldMkLst>
          <pc:docMk/>
          <pc:sldMk cId="2313931047" sldId="1508"/>
        </pc:sldMkLst>
        <pc:spChg chg="mod">
          <ac:chgData name="Merissa Olmer" userId="S::molmer@scripps.edu::f94d7fd9-6e32-4fb5-9098-b749819d5a55" providerId="AD" clId="Web-{0888E320-BCF0-7622-0861-E0F7C305FD0F}" dt="2023-06-29T21:03:00.484" v="46" actId="20577"/>
          <ac:spMkLst>
            <pc:docMk/>
            <pc:sldMk cId="2313931047" sldId="1508"/>
            <ac:spMk id="3" creationId="{4754EFD9-6518-CEF6-C027-533919911BB1}"/>
          </ac:spMkLst>
        </pc:spChg>
        <pc:picChg chg="mod">
          <ac:chgData name="Merissa Olmer" userId="S::molmer@scripps.edu::f94d7fd9-6e32-4fb5-9098-b749819d5a55" providerId="AD" clId="Web-{0888E320-BCF0-7622-0861-E0F7C305FD0F}" dt="2023-06-29T21:01:49.431" v="12" actId="1076"/>
          <ac:picMkLst>
            <pc:docMk/>
            <pc:sldMk cId="2313931047" sldId="1508"/>
            <ac:picMk id="5" creationId="{FF36B72E-B548-5272-99B7-19D8806DFBA5}"/>
          </ac:picMkLst>
        </pc:picChg>
      </pc:sldChg>
    </pc:docChg>
  </pc:docChgLst>
  <pc:docChgLst>
    <pc:chgData name="Merissa Olmer" userId="S::molmer@scripps.edu::f94d7fd9-6e32-4fb5-9098-b749819d5a55" providerId="AD" clId="Web-{549B5EF0-8AAD-F0CE-C278-28A1CC16CB01}"/>
    <pc:docChg chg="addSld modSld sldOrd">
      <pc:chgData name="Merissa Olmer" userId="S::molmer@scripps.edu::f94d7fd9-6e32-4fb5-9098-b749819d5a55" providerId="AD" clId="Web-{549B5EF0-8AAD-F0CE-C278-28A1CC16CB01}" dt="2022-12-08T20:44:28.184" v="98" actId="1076"/>
      <pc:docMkLst>
        <pc:docMk/>
      </pc:docMkLst>
      <pc:sldChg chg="addSp delSp modSp new ord">
        <pc:chgData name="Merissa Olmer" userId="S::molmer@scripps.edu::f94d7fd9-6e32-4fb5-9098-b749819d5a55" providerId="AD" clId="Web-{549B5EF0-8AAD-F0CE-C278-28A1CC16CB01}" dt="2022-12-08T20:44:28.184" v="98" actId="1076"/>
        <pc:sldMkLst>
          <pc:docMk/>
          <pc:sldMk cId="4168959222" sldId="1506"/>
        </pc:sldMkLst>
        <pc:spChg chg="mod">
          <ac:chgData name="Merissa Olmer" userId="S::molmer@scripps.edu::f94d7fd9-6e32-4fb5-9098-b749819d5a55" providerId="AD" clId="Web-{549B5EF0-8AAD-F0CE-C278-28A1CC16CB01}" dt="2022-12-08T20:42:38.930" v="16" actId="20577"/>
          <ac:spMkLst>
            <pc:docMk/>
            <pc:sldMk cId="4168959222" sldId="1506"/>
            <ac:spMk id="2" creationId="{4A5B4422-031A-6FDD-12E2-56DB75D8CF0E}"/>
          </ac:spMkLst>
        </pc:spChg>
        <pc:spChg chg="del">
          <ac:chgData name="Merissa Olmer" userId="S::molmer@scripps.edu::f94d7fd9-6e32-4fb5-9098-b749819d5a55" providerId="AD" clId="Web-{549B5EF0-8AAD-F0CE-C278-28A1CC16CB01}" dt="2022-12-08T20:42:10.147" v="2"/>
          <ac:spMkLst>
            <pc:docMk/>
            <pc:sldMk cId="4168959222" sldId="1506"/>
            <ac:spMk id="3" creationId="{8E4D0DB7-1039-DEBF-F7AD-9176E39172A3}"/>
          </ac:spMkLst>
        </pc:spChg>
        <pc:spChg chg="add mod">
          <ac:chgData name="Merissa Olmer" userId="S::molmer@scripps.edu::f94d7fd9-6e32-4fb5-9098-b749819d5a55" providerId="AD" clId="Web-{549B5EF0-8AAD-F0CE-C278-28A1CC16CB01}" dt="2022-12-08T20:44:23.996" v="97" actId="1076"/>
          <ac:spMkLst>
            <pc:docMk/>
            <pc:sldMk cId="4168959222" sldId="1506"/>
            <ac:spMk id="6" creationId="{FFFC425B-4F63-8DFF-4DF2-112B85F8A48A}"/>
          </ac:spMkLst>
        </pc:spChg>
        <pc:picChg chg="add mod ord">
          <ac:chgData name="Merissa Olmer" userId="S::molmer@scripps.edu::f94d7fd9-6e32-4fb5-9098-b749819d5a55" providerId="AD" clId="Web-{549B5EF0-8AAD-F0CE-C278-28A1CC16CB01}" dt="2022-12-08T20:43:27.213" v="17" actId="1076"/>
          <ac:picMkLst>
            <pc:docMk/>
            <pc:sldMk cId="4168959222" sldId="1506"/>
            <ac:picMk id="4" creationId="{E95201A9-F534-A739-F4ED-ABF8DB555A87}"/>
          </ac:picMkLst>
        </pc:picChg>
        <pc:picChg chg="add mod">
          <ac:chgData name="Merissa Olmer" userId="S::molmer@scripps.edu::f94d7fd9-6e32-4fb5-9098-b749819d5a55" providerId="AD" clId="Web-{549B5EF0-8AAD-F0CE-C278-28A1CC16CB01}" dt="2022-12-08T20:44:28.184" v="98" actId="1076"/>
          <ac:picMkLst>
            <pc:docMk/>
            <pc:sldMk cId="4168959222" sldId="1506"/>
            <ac:picMk id="5" creationId="{147830C0-3427-EB93-391B-5CEB43951064}"/>
          </ac:picMkLst>
        </pc:picChg>
      </pc:sldChg>
    </pc:docChg>
  </pc:docChgLst>
  <pc:docChgLst>
    <pc:chgData name="Merissa Olmer" userId="S::molmer@scripps.edu::f94d7fd9-6e32-4fb5-9098-b749819d5a55" providerId="AD" clId="Web-{E1EA0DE0-F978-8AAC-B57B-574F2AADC4CC}"/>
    <pc:docChg chg="modSld">
      <pc:chgData name="Merissa Olmer" userId="S::molmer@scripps.edu::f94d7fd9-6e32-4fb5-9098-b749819d5a55" providerId="AD" clId="Web-{E1EA0DE0-F978-8AAC-B57B-574F2AADC4CC}" dt="2024-02-29T04:04:52.037" v="49" actId="20577"/>
      <pc:docMkLst>
        <pc:docMk/>
      </pc:docMkLst>
      <pc:sldChg chg="modSp">
        <pc:chgData name="Merissa Olmer" userId="S::molmer@scripps.edu::f94d7fd9-6e32-4fb5-9098-b749819d5a55" providerId="AD" clId="Web-{E1EA0DE0-F978-8AAC-B57B-574F2AADC4CC}" dt="2024-02-29T04:04:52.037" v="49" actId="20577"/>
        <pc:sldMkLst>
          <pc:docMk/>
          <pc:sldMk cId="3434338179" sldId="267"/>
        </pc:sldMkLst>
        <pc:spChg chg="mod">
          <ac:chgData name="Merissa Olmer" userId="S::molmer@scripps.edu::f94d7fd9-6e32-4fb5-9098-b749819d5a55" providerId="AD" clId="Web-{E1EA0DE0-F978-8AAC-B57B-574F2AADC4CC}" dt="2024-02-29T04:04:52.037" v="49" actId="20577"/>
          <ac:spMkLst>
            <pc:docMk/>
            <pc:sldMk cId="3434338179" sldId="267"/>
            <ac:spMk id="113" creationId="{00000000-0000-0000-0000-000000000000}"/>
          </ac:spMkLst>
        </pc:spChg>
      </pc:sldChg>
      <pc:sldChg chg="modSp">
        <pc:chgData name="Merissa Olmer" userId="S::molmer@scripps.edu::f94d7fd9-6e32-4fb5-9098-b749819d5a55" providerId="AD" clId="Web-{E1EA0DE0-F978-8AAC-B57B-574F2AADC4CC}" dt="2024-02-29T04:04:27.348" v="5" actId="20577"/>
        <pc:sldMkLst>
          <pc:docMk/>
          <pc:sldMk cId="2989069937" sldId="1488"/>
        </pc:sldMkLst>
        <pc:spChg chg="mod">
          <ac:chgData name="Merissa Olmer" userId="S::molmer@scripps.edu::f94d7fd9-6e32-4fb5-9098-b749819d5a55" providerId="AD" clId="Web-{E1EA0DE0-F978-8AAC-B57B-574F2AADC4CC}" dt="2024-02-29T04:04:27.348" v="5" actId="20577"/>
          <ac:spMkLst>
            <pc:docMk/>
            <pc:sldMk cId="2989069937" sldId="1488"/>
            <ac:spMk id="3" creationId="{035FD3FA-41F8-F54E-97FC-89428882E17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921170-9FC4-7E41-A673-FC52B2ACDDA7}" type="datetimeFigureOut">
              <a:rPr lang="en-US" smtClean="0"/>
              <a:t>2/29/24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EE3863-7A17-BC4F-A7DA-29317B999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926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/>
              <a:t>2/29/24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80E5E1-B67E-0743-8D21-3B5FBCBCFA14}"/>
              </a:ext>
            </a:extLst>
          </p:cNvPr>
          <p:cNvSpPr/>
          <p:nvPr userDrawn="1"/>
        </p:nvSpPr>
        <p:spPr>
          <a:xfrm>
            <a:off x="0" y="0"/>
            <a:ext cx="918972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7F5EF3-40F1-A74F-853D-829D125A9C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271043"/>
            <a:ext cx="9189720" cy="3159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2CDFF5-9A8A-0846-9032-37EABEFF3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832" y="5319059"/>
            <a:ext cx="20828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38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/>
              <a:t>2/29/24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4A0CD52A-EA99-534B-A592-B7D9AA67F455}" type="datetimeFigureOut">
              <a:rPr lang="en-US" smtClean="0"/>
              <a:pPr/>
              <a:t>2/29/24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FA5C1-FBA4-D54D-A4C4-CF988683A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75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/>
              <a:t>2/29/24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4A0CD52A-EA99-534B-A592-B7D9AA67F455}" type="datetimeFigureOut">
              <a:rPr lang="en-US" smtClean="0"/>
              <a:pPr/>
              <a:t>2/29/24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FA5C1-FBA4-D54D-A4C4-CF988683A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53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FCB21A-449E-504F-BF2A-EF4B48B1CAFF}"/>
              </a:ext>
            </a:extLst>
          </p:cNvPr>
          <p:cNvSpPr/>
          <p:nvPr userDrawn="1"/>
        </p:nvSpPr>
        <p:spPr>
          <a:xfrm>
            <a:off x="0" y="0"/>
            <a:ext cx="918972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4DD06E-5268-5C4E-AF81-1E515C75F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49600"/>
            <a:ext cx="9189720" cy="55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B40B43-C546-8140-B37A-5437E10DB4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832" y="5319059"/>
            <a:ext cx="2048974" cy="118745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CB86F40-C083-CA4A-9F1C-8C3ED3332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428" y="502025"/>
            <a:ext cx="8424863" cy="2365445"/>
          </a:xfrm>
        </p:spPr>
        <p:txBody>
          <a:bodyPr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36C0F71-294F-1240-9BB9-2C0B104019C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067735" y="3990531"/>
            <a:ext cx="4739556" cy="1328528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Master text styles Edit Master text styles Edit Master text styles Edit Master text styles Edit Master text styles 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35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4A0CD52A-EA99-534B-A592-B7D9AA67F455}" type="datetimeFigureOut">
              <a:rPr lang="en-US" smtClean="0"/>
              <a:pPr/>
              <a:t>2/29/24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FA5C1-FBA4-D54D-A4C4-CF988683A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33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/>
              <a:t>2/29/24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4A0CD52A-EA99-534B-A592-B7D9AA67F455}" type="datetimeFigureOut">
              <a:rPr lang="en-US" smtClean="0"/>
              <a:pPr/>
              <a:t>2/29/24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FA5C1-FBA4-D54D-A4C4-CF988683A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639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/>
              <a:t>2/29/24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4A0CD52A-EA99-534B-A592-B7D9AA67F455}" type="datetimeFigureOut">
              <a:rPr lang="en-US" smtClean="0"/>
              <a:pPr/>
              <a:t>2/29/24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FA5C1-FBA4-D54D-A4C4-CF988683A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390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/>
              <a:t>2/29/24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4A0CD52A-EA99-534B-A592-B7D9AA67F455}" type="datetimeFigureOut">
              <a:rPr lang="en-US" smtClean="0"/>
              <a:pPr/>
              <a:t>2/29/24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FA5C1-FBA4-D54D-A4C4-CF988683A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28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/>
              <a:t>2/29/24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4A0CD52A-EA99-534B-A592-B7D9AA67F455}" type="datetimeFigureOut">
              <a:rPr lang="en-US" smtClean="0"/>
              <a:pPr/>
              <a:t>2/29/24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FA5C1-FBA4-D54D-A4C4-CF988683A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21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/>
              <a:t>2/29/24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4A0CD52A-EA99-534B-A592-B7D9AA67F455}" type="datetimeFigureOut">
              <a:rPr lang="en-US" smtClean="0"/>
              <a:pPr/>
              <a:t>2/29/24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FA5C1-FBA4-D54D-A4C4-CF988683A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67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/>
              <a:t>2/29/24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4A0CD52A-EA99-534B-A592-B7D9AA67F455}" type="datetimeFigureOut">
              <a:rPr lang="en-US" smtClean="0"/>
              <a:pPr/>
              <a:t>2/29/24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FA5C1-FBA4-D54D-A4C4-CF988683A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515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/>
              <a:t>2/29/24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4A0CD52A-EA99-534B-A592-B7D9AA67F455}" type="datetimeFigureOut">
              <a:rPr lang="en-US" smtClean="0"/>
              <a:pPr/>
              <a:t>2/29/24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FA5C1-FBA4-D54D-A4C4-CF988683A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7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CD52A-EA99-534B-A592-B7D9AA67F455}" type="datetimeFigureOut">
              <a:rPr lang="en-US" smtClean="0"/>
              <a:pPr/>
              <a:t>2/29/24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FA5C1-FBA4-D54D-A4C4-CF988683A4A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F781E7-CD68-8249-B529-CB1E64BC914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1"/>
            <a:ext cx="9144000" cy="22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4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cchoate@scripps.edu" TargetMode="External"/><Relationship Id="rId2" Type="http://schemas.openxmlformats.org/officeDocument/2006/relationships/hyperlink" Target="mailto:molmer@scripps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rachellv@scripps.edu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5FD3FA-41F8-F54E-97FC-89428882E1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442" y="1179971"/>
            <a:ext cx="8557115" cy="2128612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solidFill>
                  <a:schemeClr val="bg1"/>
                </a:solidFill>
                <a:latin typeface="Arial"/>
                <a:cs typeface="Arial"/>
              </a:rPr>
              <a:t>Lotz</a:t>
            </a:r>
            <a:r>
              <a:rPr lang="en-US" sz="3100" dirty="0">
                <a:solidFill>
                  <a:schemeClr val="bg1"/>
                </a:solidFill>
                <a:latin typeface="Arial"/>
                <a:cs typeface="Arial"/>
              </a:rPr>
              <a:t> Lab Safety Orientation - </a:t>
            </a:r>
            <a:br>
              <a:rPr lang="en-US" sz="3100" dirty="0"/>
            </a:br>
            <a:r>
              <a:rPr lang="en-US" sz="3100" dirty="0">
                <a:solidFill>
                  <a:schemeClr val="bg1"/>
                </a:solidFill>
                <a:latin typeface="Arial"/>
                <a:cs typeface="Arial"/>
              </a:rPr>
              <a:t>Visiting Investigators</a:t>
            </a:r>
            <a:br>
              <a:rPr lang="en-US" sz="31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3100" dirty="0">
                <a:solidFill>
                  <a:schemeClr val="bg1"/>
                </a:solidFill>
                <a:latin typeface="Arial"/>
                <a:cs typeface="Arial"/>
              </a:rPr>
              <a:t>Professional Scientific Collaborators </a:t>
            </a:r>
            <a:br>
              <a:rPr lang="en-US" sz="3100" dirty="0"/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A4600B-3118-9040-BB65-57E3583ED9E1}"/>
              </a:ext>
            </a:extLst>
          </p:cNvPr>
          <p:cNvSpPr txBox="1"/>
          <p:nvPr/>
        </p:nvSpPr>
        <p:spPr>
          <a:xfrm>
            <a:off x="1376855" y="2448910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The</a:t>
            </a:r>
          </a:p>
        </p:txBody>
      </p:sp>
    </p:spTree>
    <p:extLst>
      <p:ext uri="{BB962C8B-B14F-4D97-AF65-F5344CB8AC3E}">
        <p14:creationId xmlns:p14="http://schemas.microsoft.com/office/powerpoint/2010/main" val="2989069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47F39-AC98-DC04-0CCD-A080314FB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Fume hood and Flammables Cabinets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DCAE988-88B2-910C-4343-2FAF72DC09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US"/>
              <a:t>Yellow Flammables Cabinet</a:t>
            </a:r>
          </a:p>
        </p:txBody>
      </p:sp>
      <p:pic>
        <p:nvPicPr>
          <p:cNvPr id="7" name="Content Placeholder 6" descr="A yellow cabinet with red buckets and black containers&#10;&#10;Description automatically generated">
            <a:extLst>
              <a:ext uri="{FF2B5EF4-FFF2-40B4-BE49-F238E27FC236}">
                <a16:creationId xmlns:a16="http://schemas.microsoft.com/office/drawing/2014/main" id="{16D07E14-E210-6F64-CDC9-B9A82906F9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722313" y="2965649"/>
            <a:ext cx="3684587" cy="2763440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6A0F9FD-579C-3A46-A1BF-B705199292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US"/>
              <a:t>Fume Hood and Flammables Cabinet on the bottom left</a:t>
            </a:r>
          </a:p>
        </p:txBody>
      </p:sp>
      <p:pic>
        <p:nvPicPr>
          <p:cNvPr id="9" name="Content Placeholder 8" descr="A white cabinet with a glass door&#10;&#10;Description automatically generated">
            <a:extLst>
              <a:ext uri="{FF2B5EF4-FFF2-40B4-BE49-F238E27FC236}">
                <a16:creationId xmlns:a16="http://schemas.microsoft.com/office/drawing/2014/main" id="{CFAB90BC-4E28-A635-F23C-03A6A672D23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 rot="5400000">
            <a:off x="4730750" y="2965648"/>
            <a:ext cx="3684588" cy="2763441"/>
          </a:xfrm>
        </p:spPr>
      </p:pic>
    </p:spTree>
    <p:extLst>
      <p:ext uri="{BB962C8B-B14F-4D97-AF65-F5344CB8AC3E}">
        <p14:creationId xmlns:p14="http://schemas.microsoft.com/office/powerpoint/2010/main" val="556789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7386EDA-94C2-A1F9-B820-78E378DCE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 Chemical Stock Area</a:t>
            </a:r>
          </a:p>
        </p:txBody>
      </p:sp>
      <p:pic>
        <p:nvPicPr>
          <p:cNvPr id="5" name="Content Placeholder 4" descr="A shelf with many bottles on it&#10;&#10;Description automatically generated">
            <a:extLst>
              <a:ext uri="{FF2B5EF4-FFF2-40B4-BE49-F238E27FC236}">
                <a16:creationId xmlns:a16="http://schemas.microsoft.com/office/drawing/2014/main" id="{A3FA2268-E3A9-A7E1-1319-36CEA37468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73886" y="2601192"/>
            <a:ext cx="4447637" cy="3335727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4BC08F-7BC3-14E2-A5D3-E0295E95F665}"/>
              </a:ext>
            </a:extLst>
          </p:cNvPr>
          <p:cNvSpPr txBox="1"/>
          <p:nvPr/>
        </p:nvSpPr>
        <p:spPr>
          <a:xfrm>
            <a:off x="4771697" y="2522556"/>
            <a:ext cx="337382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We have an inventory of our lab chemicals.</a:t>
            </a:r>
          </a:p>
          <a:p>
            <a:endParaRPr lang="en-US"/>
          </a:p>
          <a:p>
            <a:r>
              <a:rPr lang="en-US"/>
              <a:t>On the top shelf, there are dust masks and N95 masks if needed.</a:t>
            </a:r>
          </a:p>
          <a:p>
            <a:endParaRPr lang="en-US"/>
          </a:p>
          <a:p>
            <a:r>
              <a:rPr lang="en-US"/>
              <a:t>When chemicals containers become empty, please rinse container and deface the lab. </a:t>
            </a:r>
          </a:p>
          <a:p>
            <a:endParaRPr lang="en-US"/>
          </a:p>
          <a:p>
            <a:r>
              <a:rPr lang="en-US"/>
              <a:t>If there is a barcode sticker on the container, please remove this and stick it onto the yellow barcode sheet near the MB102 entrance.</a:t>
            </a:r>
          </a:p>
        </p:txBody>
      </p:sp>
    </p:spTree>
    <p:extLst>
      <p:ext uri="{BB962C8B-B14F-4D97-AF65-F5344CB8AC3E}">
        <p14:creationId xmlns:p14="http://schemas.microsoft.com/office/powerpoint/2010/main" val="1703647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6D8B5-673A-E6BB-64E3-B8B1E1982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Waste Shelf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306BE9-3AF5-B512-7356-943B966F88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44459" y="2093118"/>
            <a:ext cx="3887391" cy="3684588"/>
          </a:xfrm>
        </p:spPr>
        <p:txBody>
          <a:bodyPr>
            <a:normAutofit fontScale="85000" lnSpcReduction="10000"/>
          </a:bodyPr>
          <a:lstStyle/>
          <a:p>
            <a:r>
              <a:rPr lang="en-US"/>
              <a:t>Place your full or expired chemicals on the bottom shelf for disposal.</a:t>
            </a:r>
          </a:p>
          <a:p>
            <a:r>
              <a:rPr lang="en-US"/>
              <a:t>New orange waste labels are located on the top shelf. </a:t>
            </a:r>
          </a:p>
          <a:p>
            <a:r>
              <a:rPr lang="en-US"/>
              <a:t>You must indicate the start date, Main campus, chemicals, and property of the chemicals that being collected as waste.</a:t>
            </a:r>
          </a:p>
        </p:txBody>
      </p:sp>
      <p:pic>
        <p:nvPicPr>
          <p:cNvPr id="8" name="Picture 7" descr="A shelf with bottles and spray object&#10;&#10;Description automatically generated">
            <a:extLst>
              <a:ext uri="{FF2B5EF4-FFF2-40B4-BE49-F238E27FC236}">
                <a16:creationId xmlns:a16="http://schemas.microsoft.com/office/drawing/2014/main" id="{E2516FFA-1B8D-0446-B816-2561CDDEEC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96"/>
          <a:stretch/>
        </p:blipFill>
        <p:spPr>
          <a:xfrm rot="5400000">
            <a:off x="437428" y="1790635"/>
            <a:ext cx="3889238" cy="449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94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55F71-9650-8234-B2BE-990E5D54D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Chemicals and Liquid Nitrogen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9D442-4ACC-C145-0CA0-B201FCAC1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87" y="1690317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/>
              <a:t>There are N95 dust masks available for chemical use, located above chemical stock area.</a:t>
            </a:r>
          </a:p>
          <a:p>
            <a:endParaRPr lang="en-US" sz="2400"/>
          </a:p>
          <a:p>
            <a:pPr marL="0" indent="0">
              <a:buNone/>
            </a:pPr>
            <a:r>
              <a:rPr lang="en-US" sz="2400" u="sng"/>
              <a:t>Liquid Nitrogen use in the lab:</a:t>
            </a:r>
          </a:p>
          <a:p>
            <a:r>
              <a:rPr lang="en-US" sz="2400">
                <a:latin typeface="Arial"/>
                <a:cs typeface="Arial"/>
              </a:rPr>
              <a:t>Container with LN should not be kept on floor, to reduce risk of spilling.</a:t>
            </a:r>
          </a:p>
          <a:p>
            <a:r>
              <a:rPr lang="en-US" sz="2400">
                <a:latin typeface="Arial"/>
                <a:cs typeface="Arial"/>
              </a:rPr>
              <a:t>Label the container with LN.</a:t>
            </a:r>
          </a:p>
          <a:p>
            <a:r>
              <a:rPr lang="en-US" sz="2400">
                <a:latin typeface="Arial"/>
                <a:cs typeface="Arial"/>
              </a:rPr>
              <a:t>Leftover LN can be kept on the benchtop to evaporate.</a:t>
            </a:r>
          </a:p>
          <a:p>
            <a:r>
              <a:rPr lang="en-US" sz="2400">
                <a:latin typeface="Arial"/>
                <a:cs typeface="Arial"/>
              </a:rPr>
              <a:t>Wear appropriate PPE – face shield, </a:t>
            </a:r>
            <a:r>
              <a:rPr lang="en-US" sz="2400" err="1">
                <a:latin typeface="Arial"/>
                <a:cs typeface="Arial"/>
              </a:rPr>
              <a:t>cryogloves</a:t>
            </a:r>
            <a:r>
              <a:rPr lang="en-US" sz="2400">
                <a:latin typeface="Arial"/>
                <a:cs typeface="Arial"/>
              </a:rPr>
              <a:t>, lab coat</a:t>
            </a:r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 sz="2400" u="sng"/>
          </a:p>
          <a:p>
            <a:pPr marL="0" indent="0">
              <a:buNone/>
            </a:pPr>
            <a:endParaRPr lang="en-US" sz="2400"/>
          </a:p>
          <a:p>
            <a:endParaRPr lang="en-US" sz="2400"/>
          </a:p>
        </p:txBody>
      </p:sp>
      <p:pic>
        <p:nvPicPr>
          <p:cNvPr id="5" name="Picture 4" descr="A picture containing headdress, helmet&#10;&#10;Description automatically generated">
            <a:extLst>
              <a:ext uri="{FF2B5EF4-FFF2-40B4-BE49-F238E27FC236}">
                <a16:creationId xmlns:a16="http://schemas.microsoft.com/office/drawing/2014/main" id="{DC907F94-C1B7-416E-B94C-8CBF3E114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3731" y="2145282"/>
            <a:ext cx="1988322" cy="1663448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8C3751C-9954-A06D-23E7-AA97AE07C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845" y="5374414"/>
            <a:ext cx="1634028" cy="144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75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8F34D-9E36-1096-D047-5E40D5E48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Liquid Nitrogen and Cryovials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4EFD9-6518-CEF6-C027-533919911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59" y="1626223"/>
            <a:ext cx="78867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>
                <a:latin typeface="Arial"/>
                <a:cs typeface="Arial"/>
              </a:rPr>
              <a:t>LN warms up very fast and vaporizes. If a cryovial tubes has LN inside of it, increasing temperature will cause pressure inside of a cryovial.</a:t>
            </a:r>
          </a:p>
          <a:p>
            <a:r>
              <a:rPr lang="en-US" sz="1600">
                <a:latin typeface="Arial"/>
                <a:cs typeface="Arial"/>
              </a:rPr>
              <a:t>When cryovials are taken out of LN and put them on dry ice or at RT, the temperature increases rapidly, so please see the safety precautions below.  </a:t>
            </a:r>
          </a:p>
          <a:p>
            <a:pPr marL="0" indent="0">
              <a:buNone/>
            </a:pPr>
            <a:r>
              <a:rPr lang="en-US" sz="1600">
                <a:solidFill>
                  <a:srgbClr val="000000"/>
                </a:solidFill>
                <a:highlight>
                  <a:srgbClr val="FFFF00"/>
                </a:highlight>
                <a:latin typeface="Arial"/>
                <a:cs typeface="Arial"/>
              </a:rPr>
              <a:t>These precautions must be taken when working with LN and cryovials:</a:t>
            </a:r>
          </a:p>
          <a:p>
            <a:pPr>
              <a:buAutoNum type="arabicPeriod"/>
            </a:pPr>
            <a:r>
              <a:rPr lang="en-US" sz="1600">
                <a:latin typeface="Arial"/>
                <a:cs typeface="Arial"/>
              </a:rPr>
              <a:t>Make sure to </a:t>
            </a:r>
            <a:r>
              <a:rPr lang="en-US" sz="1600" b="1">
                <a:latin typeface="Arial"/>
                <a:cs typeface="Arial"/>
              </a:rPr>
              <a:t>tighten the cryovials all the way shut</a:t>
            </a:r>
            <a:r>
              <a:rPr lang="en-US" sz="1600">
                <a:latin typeface="Arial"/>
                <a:cs typeface="Arial"/>
              </a:rPr>
              <a:t> before </a:t>
            </a:r>
            <a:r>
              <a:rPr lang="en-US" sz="1600" err="1">
                <a:latin typeface="Arial"/>
                <a:cs typeface="Arial"/>
              </a:rPr>
              <a:t>snapfreezing</a:t>
            </a:r>
            <a:r>
              <a:rPr lang="en-US" sz="1600">
                <a:latin typeface="Arial"/>
                <a:cs typeface="Arial"/>
              </a:rPr>
              <a:t> your tissues.</a:t>
            </a:r>
          </a:p>
          <a:p>
            <a:pPr marL="0" indent="0">
              <a:buNone/>
            </a:pPr>
            <a:r>
              <a:rPr lang="en-US" sz="1600">
                <a:latin typeface="Arial"/>
                <a:cs typeface="Arial"/>
              </a:rPr>
              <a:t>    - If lids are loose, LN will get into the vial, thus causing a risk of exploding                     when they are removed from LN.</a:t>
            </a:r>
            <a:endParaRPr lang="en-US"/>
          </a:p>
          <a:p>
            <a:pPr marL="0" indent="0">
              <a:buNone/>
            </a:pPr>
            <a:r>
              <a:rPr lang="en-US" sz="1600">
                <a:latin typeface="Arial"/>
                <a:cs typeface="Arial"/>
              </a:rPr>
              <a:t>2.   Wear </a:t>
            </a:r>
            <a:r>
              <a:rPr lang="en-US" sz="1600" err="1">
                <a:latin typeface="Arial"/>
                <a:cs typeface="Arial"/>
              </a:rPr>
              <a:t>faceshields</a:t>
            </a:r>
            <a:r>
              <a:rPr lang="en-US" sz="1600">
                <a:solidFill>
                  <a:srgbClr val="000000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en-US" sz="1600" b="1">
                <a:solidFill>
                  <a:srgbClr val="000000"/>
                </a:solidFill>
                <a:highlight>
                  <a:srgbClr val="FFFF00"/>
                </a:highlight>
                <a:latin typeface="Arial"/>
                <a:cs typeface="Arial"/>
              </a:rPr>
              <a:t>at all times</a:t>
            </a:r>
            <a:r>
              <a:rPr lang="en-US" sz="1600">
                <a:solidFill>
                  <a:srgbClr val="000000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while working with LN &amp; cryovials that were in LN.</a:t>
            </a:r>
          </a:p>
          <a:p>
            <a:pPr marL="0" indent="0">
              <a:buNone/>
            </a:pPr>
            <a:r>
              <a:rPr lang="en-US" sz="1600">
                <a:latin typeface="Arial"/>
                <a:cs typeface="Arial"/>
              </a:rPr>
              <a:t>3.   Wear the </a:t>
            </a:r>
            <a:r>
              <a:rPr lang="en-US" sz="1600" err="1">
                <a:latin typeface="Arial"/>
                <a:cs typeface="Arial"/>
              </a:rPr>
              <a:t>cryogloves</a:t>
            </a:r>
            <a:r>
              <a:rPr lang="en-US" sz="1600">
                <a:latin typeface="Arial"/>
                <a:cs typeface="Arial"/>
              </a:rPr>
              <a:t> when handling LN.</a:t>
            </a:r>
          </a:p>
          <a:p>
            <a:pPr marL="0" indent="0">
              <a:buNone/>
            </a:pPr>
            <a:r>
              <a:rPr lang="en-US" sz="1600">
                <a:latin typeface="Arial"/>
                <a:cs typeface="Arial"/>
              </a:rPr>
              <a:t>4.   Wear the </a:t>
            </a:r>
            <a:r>
              <a:rPr lang="en-US" sz="1600" err="1">
                <a:latin typeface="Arial"/>
                <a:cs typeface="Arial"/>
              </a:rPr>
              <a:t>MaxiFlex</a:t>
            </a:r>
            <a:r>
              <a:rPr lang="en-US" sz="1600">
                <a:latin typeface="Arial"/>
                <a:cs typeface="Arial"/>
              </a:rPr>
              <a:t> gloves under the </a:t>
            </a:r>
            <a:r>
              <a:rPr lang="en-US" sz="1600" err="1">
                <a:latin typeface="Arial"/>
                <a:cs typeface="Arial"/>
              </a:rPr>
              <a:t>cryogloves</a:t>
            </a:r>
            <a:r>
              <a:rPr lang="en-US" sz="1600">
                <a:latin typeface="Arial"/>
                <a:cs typeface="Arial"/>
              </a:rPr>
              <a:t>. When you remove the </a:t>
            </a:r>
            <a:r>
              <a:rPr lang="en-US" sz="1600" err="1">
                <a:latin typeface="Arial"/>
                <a:cs typeface="Arial"/>
              </a:rPr>
              <a:t>cryogloves</a:t>
            </a:r>
            <a:r>
              <a:rPr lang="en-US" sz="1600">
                <a:latin typeface="Arial"/>
                <a:cs typeface="Arial"/>
              </a:rPr>
              <a:t> to handle the cryovials, these </a:t>
            </a:r>
            <a:r>
              <a:rPr lang="en-US" sz="1600" err="1">
                <a:latin typeface="Arial"/>
                <a:cs typeface="Arial"/>
              </a:rPr>
              <a:t>MaxiFlex</a:t>
            </a:r>
            <a:r>
              <a:rPr lang="en-US" sz="1600">
                <a:latin typeface="Arial"/>
                <a:cs typeface="Arial"/>
              </a:rPr>
              <a:t> gloves allow dexterity, but are also an added level of protection when handling the cold cryovials and off-gassing        them.</a:t>
            </a:r>
          </a:p>
          <a:p>
            <a:pPr marL="0" indent="0">
              <a:buNone/>
            </a:pPr>
            <a:r>
              <a:rPr lang="en-US" sz="1600">
                <a:latin typeface="Arial"/>
                <a:cs typeface="Arial"/>
              </a:rPr>
              <a:t>5.   All cryovials that are in LN, </a:t>
            </a:r>
            <a:r>
              <a:rPr lang="en-US" sz="1600" b="1">
                <a:highlight>
                  <a:srgbClr val="FFFF00"/>
                </a:highlight>
                <a:latin typeface="Arial"/>
                <a:cs typeface="Arial"/>
              </a:rPr>
              <a:t>MUST</a:t>
            </a:r>
            <a:r>
              <a:rPr lang="en-US" sz="1600">
                <a:latin typeface="Arial"/>
                <a:cs typeface="Arial"/>
              </a:rPr>
              <a:t> be off-gassed immediately. This means you need to twist the cap slightly open in order to release gas pressure.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4" descr="A picture containing headdress, helmet&#10;&#10;Description automatically generated">
            <a:extLst>
              <a:ext uri="{FF2B5EF4-FFF2-40B4-BE49-F238E27FC236}">
                <a16:creationId xmlns:a16="http://schemas.microsoft.com/office/drawing/2014/main" id="{D911773F-3E3A-3747-2AE0-0AF8F7F65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6030" y="1482982"/>
            <a:ext cx="1368752" cy="114358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F36B72E-B548-5272-99B7-19D8806DF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903" y="2622972"/>
            <a:ext cx="1505841" cy="1343471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6F3F8EB-CA3A-1424-22BF-5CAB64425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0260" y="4223402"/>
            <a:ext cx="1161516" cy="13452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00A22E-ED43-D993-F625-C8F21CB0D295}"/>
              </a:ext>
            </a:extLst>
          </p:cNvPr>
          <p:cNvSpPr txBox="1"/>
          <p:nvPr/>
        </p:nvSpPr>
        <p:spPr>
          <a:xfrm>
            <a:off x="7990317" y="5426579"/>
            <a:ext cx="11536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err="1">
                <a:cs typeface="Calibri"/>
              </a:rPr>
              <a:t>MaxiFlex</a:t>
            </a:r>
            <a:endParaRPr lang="en-US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20F7A8-222C-5593-7789-861A5971B3BA}"/>
              </a:ext>
            </a:extLst>
          </p:cNvPr>
          <p:cNvSpPr txBox="1"/>
          <p:nvPr/>
        </p:nvSpPr>
        <p:spPr>
          <a:xfrm>
            <a:off x="7769550" y="3802877"/>
            <a:ext cx="12818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Calibri"/>
              </a:rPr>
              <a:t>Cryogloves</a:t>
            </a:r>
          </a:p>
        </p:txBody>
      </p:sp>
    </p:spTree>
    <p:extLst>
      <p:ext uri="{BB962C8B-B14F-4D97-AF65-F5344CB8AC3E}">
        <p14:creationId xmlns:p14="http://schemas.microsoft.com/office/powerpoint/2010/main" val="2313931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248EF-95B3-DE5F-3BC5-CF66418E5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TC Room is BSL2 and 2+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9746A-AFFE-47CD-6BF2-36C9898B0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There are 3 biosafety cabinets for sterile work.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Do not use hazardous materials in the biosafety cabinets. These are not fume hoods and will recirculate the air inside the hood back into the TC room.</a:t>
            </a:r>
          </a:p>
        </p:txBody>
      </p:sp>
    </p:spTree>
    <p:extLst>
      <p:ext uri="{BB962C8B-B14F-4D97-AF65-F5344CB8AC3E}">
        <p14:creationId xmlns:p14="http://schemas.microsoft.com/office/powerpoint/2010/main" val="1413406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B4422-031A-6FDD-12E2-56DB75D8C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Arial"/>
                <a:cs typeface="Arial"/>
              </a:rPr>
              <a:t>BSL2 and BSL 2+ Work</a:t>
            </a:r>
            <a:endParaRPr lang="en-US"/>
          </a:p>
        </p:txBody>
      </p:sp>
      <p:pic>
        <p:nvPicPr>
          <p:cNvPr id="4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95201A9-F534-A739-F4ED-ABF8DB555A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382" y="1496919"/>
            <a:ext cx="5577707" cy="4351338"/>
          </a:xfrm>
        </p:spPr>
      </p:pic>
      <p:pic>
        <p:nvPicPr>
          <p:cNvPr id="5" name="Picture 5" descr="A picture containing text, cup, coffee, indoor&#10;&#10;Description automatically generated">
            <a:extLst>
              <a:ext uri="{FF2B5EF4-FFF2-40B4-BE49-F238E27FC236}">
                <a16:creationId xmlns:a16="http://schemas.microsoft.com/office/drawing/2014/main" id="{147830C0-3427-EB93-391B-5CEB43951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66871" y="1816847"/>
            <a:ext cx="3657600" cy="274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FC425B-4F63-8DFF-4DF2-112B85F8A48A}"/>
              </a:ext>
            </a:extLst>
          </p:cNvPr>
          <p:cNvSpPr txBox="1"/>
          <p:nvPr/>
        </p:nvSpPr>
        <p:spPr>
          <a:xfrm>
            <a:off x="5214471" y="5020236"/>
            <a:ext cx="3974352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Tips from viral work must go into closed container. Bleach when full.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Closed transportation container must be used when moving virus to a different lab or vivarium</a:t>
            </a:r>
          </a:p>
        </p:txBody>
      </p:sp>
    </p:spTree>
    <p:extLst>
      <p:ext uri="{BB962C8B-B14F-4D97-AF65-F5344CB8AC3E}">
        <p14:creationId xmlns:p14="http://schemas.microsoft.com/office/powerpoint/2010/main" val="4168959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334E5-BEC5-26B6-CBAB-DF48425C3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Viral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AD7B3-6C52-82F7-5534-14774E1704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Use “VIRAL EXPERIMENT IN PROGRESS” form and tape to incubator door when your experiment is ongoing.</a:t>
            </a:r>
          </a:p>
          <a:p>
            <a:r>
              <a:rPr lang="en-US"/>
              <a:t>Use 10% bleach to decontaminate surfaces.</a:t>
            </a:r>
          </a:p>
          <a:p>
            <a:r>
              <a:rPr lang="en-US"/>
              <a:t>Use aerosol caps in the centrifuge when spinning down viral solutions.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AV and AAV work on animals: when filling syringes, do not flick the syringe to remove air bubbles. This will reduce the risk of spraying viral solutions.</a:t>
            </a:r>
          </a:p>
        </p:txBody>
      </p:sp>
    </p:spTree>
    <p:extLst>
      <p:ext uri="{BB962C8B-B14F-4D97-AF65-F5344CB8AC3E}">
        <p14:creationId xmlns:p14="http://schemas.microsoft.com/office/powerpoint/2010/main" val="1563571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le 1"/>
          <p:cNvSpPr txBox="1">
            <a:spLocks noGrp="1"/>
          </p:cNvSpPr>
          <p:nvPr>
            <p:ph type="title"/>
          </p:nvPr>
        </p:nvSpPr>
        <p:spPr>
          <a:xfrm>
            <a:off x="628650" y="118571"/>
            <a:ext cx="7886700" cy="994172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rPr lang="en-US"/>
              <a:t>Vacuum Waste Containers</a:t>
            </a: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05E08D-29BC-4012-295C-6F5AB51A9702}"/>
              </a:ext>
            </a:extLst>
          </p:cNvPr>
          <p:cNvSpPr txBox="1"/>
          <p:nvPr/>
        </p:nvSpPr>
        <p:spPr>
          <a:xfrm>
            <a:off x="210207" y="992995"/>
            <a:ext cx="3237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Every vacuum line must have a filter </a:t>
            </a:r>
            <a:r>
              <a:rPr lang="mr-IN" sz="1800" b="0" i="0" u="none" strike="noStrike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–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EH&amp;S Necessity.  If this needs to be replaced, please ask Merissa or Kevin for a new one</a:t>
            </a:r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B4773AE-0C0A-EEFA-9FDA-F5DD1763E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77" y="4067945"/>
            <a:ext cx="2408571" cy="271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D14D1AF-861F-EA7B-3AA7-31ABEC86E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561" y="3332650"/>
            <a:ext cx="2194462" cy="27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FF00FB-4BEC-010F-B5C2-113AA363ED8B}"/>
              </a:ext>
            </a:extLst>
          </p:cNvPr>
          <p:cNvSpPr txBox="1"/>
          <p:nvPr/>
        </p:nvSpPr>
        <p:spPr>
          <a:xfrm>
            <a:off x="4946673" y="2193324"/>
            <a:ext cx="3092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2000mL is the maximum or else there is overflow and the filters are ruined. </a:t>
            </a:r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30A09592-0F9C-5C6C-0062-0EF405845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764" y="3256123"/>
            <a:ext cx="2497486" cy="290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9CEDB7E-DA25-31C9-D246-49933AB9C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34" y="2264778"/>
            <a:ext cx="1520059" cy="173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8F1A3C-9471-AE11-03B5-A2D6C59BE44B}"/>
              </a:ext>
            </a:extLst>
          </p:cNvPr>
          <p:cNvSpPr/>
          <p:nvPr/>
        </p:nvSpPr>
        <p:spPr>
          <a:xfrm>
            <a:off x="3636580" y="1809427"/>
            <a:ext cx="5402317" cy="47910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0321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le 1"/>
          <p:cNvSpPr txBox="1">
            <a:spLocks noGrp="1"/>
          </p:cNvSpPr>
          <p:nvPr>
            <p:ph type="title"/>
          </p:nvPr>
        </p:nvSpPr>
        <p:spPr>
          <a:xfrm>
            <a:off x="628650" y="118571"/>
            <a:ext cx="7886700" cy="994172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rPr lang="en-US"/>
              <a:t>Biohazard and Sharps Containers</a:t>
            </a: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F1A3C-9471-AE11-03B5-A2D6C59BE44B}"/>
              </a:ext>
            </a:extLst>
          </p:cNvPr>
          <p:cNvSpPr/>
          <p:nvPr/>
        </p:nvSpPr>
        <p:spPr>
          <a:xfrm>
            <a:off x="0" y="1517271"/>
            <a:ext cx="5369240" cy="53407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E253BC-F025-5BAF-B105-401F6A9900BD}"/>
              </a:ext>
            </a:extLst>
          </p:cNvPr>
          <p:cNvSpPr txBox="1"/>
          <p:nvPr/>
        </p:nvSpPr>
        <p:spPr>
          <a:xfrm>
            <a:off x="135484" y="1594307"/>
            <a:ext cx="5119607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>
                <a:highlight>
                  <a:srgbClr val="FF0000"/>
                </a:highlight>
              </a:rPr>
              <a:t>X</a:t>
            </a:r>
          </a:p>
          <a:p>
            <a:r>
              <a:rPr lang="en-US"/>
              <a:t>Violations – Overfilling Containers, Items sticking out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1DDB79F-2414-AD7B-EB3E-276F94C25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924" y="2479461"/>
            <a:ext cx="2142647" cy="285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AC1F305E-2D30-1967-A90C-FD9616D81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628" y="4228387"/>
            <a:ext cx="1651733" cy="220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id="{32634E9B-2F3B-227C-5276-BC92A186F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858" y="4228388"/>
            <a:ext cx="1651733" cy="220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704D19-1941-B0B3-B4CB-89187F97D063}"/>
              </a:ext>
            </a:extLst>
          </p:cNvPr>
          <p:cNvSpPr txBox="1"/>
          <p:nvPr/>
        </p:nvSpPr>
        <p:spPr>
          <a:xfrm>
            <a:off x="5637728" y="1917472"/>
            <a:ext cx="3381113" cy="1200329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Correct: is below and not sticking out of the container. Correct: non-biohazardous is in the trashcan (or is recycled for media bottles)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5B82A3-3A79-0780-2CA7-A0F2335CB4AD}"/>
              </a:ext>
            </a:extLst>
          </p:cNvPr>
          <p:cNvSpPr txBox="1"/>
          <p:nvPr/>
        </p:nvSpPr>
        <p:spPr>
          <a:xfrm>
            <a:off x="7184164" y="3319151"/>
            <a:ext cx="569387" cy="707886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4000" b="0" i="0" u="none" strike="noStrike">
                <a:solidFill>
                  <a:srgbClr val="000000"/>
                </a:solidFill>
                <a:effectLst/>
                <a:latin typeface="Zapf Dingbats"/>
              </a:rPr>
              <a:t>✓</a:t>
            </a:r>
            <a:endParaRPr lang="en-US" sz="4000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F063365E-862B-68FF-FE43-D15F26B6E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49" y="2645166"/>
            <a:ext cx="2527738" cy="247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2C7001A-5B20-C71F-8349-85F6D19D3A60}"/>
              </a:ext>
            </a:extLst>
          </p:cNvPr>
          <p:cNvSpPr/>
          <p:nvPr/>
        </p:nvSpPr>
        <p:spPr>
          <a:xfrm>
            <a:off x="5532438" y="1526957"/>
            <a:ext cx="3611562" cy="52124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5" name="Picture 17">
            <a:extLst>
              <a:ext uri="{FF2B5EF4-FFF2-40B4-BE49-F238E27FC236}">
                <a16:creationId xmlns:a16="http://schemas.microsoft.com/office/drawing/2014/main" id="{A769131D-AFD9-E90E-C8EA-FD2675C28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586" y="4835087"/>
            <a:ext cx="1617809" cy="190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70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le 1"/>
          <p:cNvSpPr txBox="1">
            <a:spLocks noGrp="1"/>
          </p:cNvSpPr>
          <p:nvPr>
            <p:ph type="title"/>
          </p:nvPr>
        </p:nvSpPr>
        <p:spPr>
          <a:xfrm>
            <a:off x="510955" y="870941"/>
            <a:ext cx="7886700" cy="99417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US"/>
              <a:t>What you will need to sign – included in email from Connie</a:t>
            </a:r>
            <a:endParaRPr/>
          </a:p>
        </p:txBody>
      </p:sp>
      <p:sp>
        <p:nvSpPr>
          <p:cNvPr id="113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28650" y="222646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 defTabSz="603504">
              <a:spcBef>
                <a:spcPts val="600"/>
              </a:spcBef>
              <a:buNone/>
              <a:defRPr sz="2464"/>
            </a:pPr>
            <a:endParaRPr lang="en-US" sz="2000" dirty="0">
              <a:latin typeface="+mn-lt"/>
            </a:endParaRPr>
          </a:p>
          <a:p>
            <a:pPr marL="0" indent="0" defTabSz="603504">
              <a:spcBef>
                <a:spcPts val="600"/>
              </a:spcBef>
              <a:buNone/>
              <a:defRPr sz="2464"/>
            </a:pPr>
            <a:r>
              <a:rPr lang="en-US" sz="2000" dirty="0">
                <a:latin typeface="+mn-lt"/>
                <a:cs typeface="Arial"/>
              </a:rPr>
              <a:t>1.  	</a:t>
            </a:r>
            <a:r>
              <a:rPr lang="en-US" sz="2000">
                <a:latin typeface="+mn-lt"/>
                <a:cs typeface="Arial"/>
              </a:rPr>
              <a:t>‘</a:t>
            </a:r>
            <a:r>
              <a:rPr lang="en-US" sz="2000" b="1">
                <a:latin typeface="+mn-lt"/>
                <a:cs typeface="Arial"/>
              </a:rPr>
              <a:t>Orientation </a:t>
            </a:r>
            <a:r>
              <a:rPr lang="en-US" sz="2000" b="1" dirty="0">
                <a:latin typeface="+mn-lt"/>
                <a:cs typeface="Arial"/>
              </a:rPr>
              <a:t>Lab </a:t>
            </a:r>
            <a:r>
              <a:rPr lang="en-US" sz="2000" b="1">
                <a:latin typeface="+mn-lt"/>
                <a:cs typeface="Arial"/>
              </a:rPr>
              <a:t>Safety Checklist’ </a:t>
            </a:r>
            <a:r>
              <a:rPr lang="en-US" sz="2000" dirty="0">
                <a:latin typeface="+mn-lt"/>
                <a:cs typeface="Arial"/>
              </a:rPr>
              <a:t>– sign and email to 			</a:t>
            </a:r>
            <a:r>
              <a:rPr lang="en-US" sz="2000" dirty="0">
                <a:latin typeface="+mn-lt"/>
                <a:cs typeface="Arial"/>
                <a:hlinkClick r:id="rId2"/>
              </a:rPr>
              <a:t>molmer@scripps.edu</a:t>
            </a:r>
            <a:r>
              <a:rPr lang="en-US" sz="2000" dirty="0">
                <a:latin typeface="+mn-lt"/>
                <a:cs typeface="Arial"/>
              </a:rPr>
              <a:t> and cc </a:t>
            </a:r>
            <a:r>
              <a:rPr lang="en-US" sz="2000" dirty="0">
                <a:latin typeface="+mn-lt"/>
                <a:cs typeface="Arial"/>
                <a:hlinkClick r:id="rId3"/>
              </a:rPr>
              <a:t>cchoate@scripps.edu </a:t>
            </a:r>
            <a:endParaRPr lang="en-US" sz="2000" dirty="0">
              <a:latin typeface="+mn-lt"/>
              <a:ea typeface="Calibri"/>
            </a:endParaRPr>
          </a:p>
          <a:p>
            <a:pPr marL="0" indent="0" defTabSz="603504">
              <a:spcBef>
                <a:spcPts val="600"/>
              </a:spcBef>
              <a:buNone/>
              <a:defRPr sz="2464"/>
            </a:pPr>
            <a:endParaRPr lang="en-US" sz="2000" dirty="0">
              <a:latin typeface="+mn-lt"/>
            </a:endParaRPr>
          </a:p>
          <a:p>
            <a:pPr marL="457200" indent="-457200" defTabSz="603504">
              <a:spcBef>
                <a:spcPts val="600"/>
              </a:spcBef>
              <a:buAutoNum type="arabicPeriod" startAt="2"/>
              <a:defRPr sz="2464"/>
            </a:pPr>
            <a:r>
              <a:rPr lang="en-US" sz="1600" dirty="0">
                <a:latin typeface="+mn-lt"/>
              </a:rPr>
              <a:t>   You have the option to receive Tdap &amp; Hepatitis B vaccinations (and/or a titer). </a:t>
            </a:r>
          </a:p>
          <a:p>
            <a:pPr marL="0" indent="0" defTabSz="603504">
              <a:spcBef>
                <a:spcPts val="600"/>
              </a:spcBef>
              <a:buNone/>
              <a:defRPr sz="2464"/>
            </a:pPr>
            <a:r>
              <a:rPr lang="en-US" sz="2000" b="1" dirty="0">
                <a:latin typeface="+mn-lt"/>
              </a:rPr>
              <a:t>	If you chose to not have the </a:t>
            </a:r>
            <a:r>
              <a:rPr lang="en-US" sz="2000" b="1" dirty="0" err="1">
                <a:latin typeface="+mn-lt"/>
              </a:rPr>
              <a:t>HepB</a:t>
            </a:r>
            <a:r>
              <a:rPr lang="en-US" sz="2000" b="1" dirty="0">
                <a:latin typeface="+mn-lt"/>
              </a:rPr>
              <a:t> vaccination, </a:t>
            </a:r>
          </a:p>
          <a:p>
            <a:pPr marL="0" indent="0" defTabSz="603504">
              <a:spcBef>
                <a:spcPts val="600"/>
              </a:spcBef>
              <a:buNone/>
              <a:defRPr sz="2464"/>
            </a:pPr>
            <a:r>
              <a:rPr lang="en-US" sz="2000" b="1" dirty="0">
                <a:latin typeface="+mn-lt"/>
              </a:rPr>
              <a:t>	you MUST SUBMIT the ‘HBV Declination Form’ </a:t>
            </a:r>
            <a:r>
              <a:rPr lang="en-US" sz="2000" dirty="0">
                <a:latin typeface="+mn-lt"/>
              </a:rPr>
              <a:t>– </a:t>
            </a:r>
          </a:p>
          <a:p>
            <a:pPr marL="0" indent="0" defTabSz="603504">
              <a:spcBef>
                <a:spcPts val="600"/>
              </a:spcBef>
              <a:buNone/>
              <a:defRPr sz="2464"/>
            </a:pPr>
            <a:r>
              <a:rPr lang="en-US" sz="2000" dirty="0">
                <a:latin typeface="+mn-lt"/>
              </a:rPr>
              <a:t>	sign and email to Rachel </a:t>
            </a:r>
            <a:r>
              <a:rPr lang="en-US" sz="2000" dirty="0">
                <a:solidFill>
                  <a:srgbClr val="0E49BE"/>
                </a:solidFill>
                <a:effectLst/>
                <a:latin typeface="+mn-lt"/>
                <a:hlinkClick r:id="rId4"/>
              </a:rPr>
              <a:t>rachellv@scripps.edu</a:t>
            </a:r>
            <a:r>
              <a:rPr lang="en-US" sz="2000" dirty="0">
                <a:solidFill>
                  <a:srgbClr val="0E49BE"/>
                </a:solidFill>
                <a:latin typeface="+mn-lt"/>
              </a:rPr>
              <a:t> </a:t>
            </a:r>
            <a:r>
              <a:rPr lang="en-US" sz="2000" dirty="0">
                <a:latin typeface="+mn-lt"/>
              </a:rPr>
              <a:t>and cc 	</a:t>
            </a:r>
            <a:r>
              <a:rPr lang="en-US" sz="2000" dirty="0">
                <a:latin typeface="+mn-lt"/>
                <a:hlinkClick r:id="rId2"/>
              </a:rPr>
              <a:t>molmer@scripps.edu</a:t>
            </a:r>
            <a:r>
              <a:rPr lang="en-US" sz="20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4338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1"/>
          <p:cNvSpPr txBox="1">
            <a:spLocks noGrp="1"/>
          </p:cNvSpPr>
          <p:nvPr>
            <p:ph type="title"/>
          </p:nvPr>
        </p:nvSpPr>
        <p:spPr>
          <a:xfrm>
            <a:off x="449618" y="277830"/>
            <a:ext cx="7886700" cy="994172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rPr lang="en-US"/>
              <a:t>Key points</a:t>
            </a:r>
            <a:endParaRPr/>
          </a:p>
        </p:txBody>
      </p:sp>
      <p:sp>
        <p:nvSpPr>
          <p:cNvPr id="134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84690" y="1178670"/>
            <a:ext cx="8271699" cy="3263504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72000"/>
              </a:lnSpc>
              <a:defRPr sz="2100"/>
            </a:pPr>
            <a:r>
              <a:rPr lang="en-US" sz="2000"/>
              <a:t>Follow safety regulations for your own safety and to protect others.</a:t>
            </a:r>
          </a:p>
          <a:p>
            <a:pPr>
              <a:lnSpc>
                <a:spcPct val="100000"/>
              </a:lnSpc>
              <a:defRPr sz="2100"/>
            </a:pPr>
            <a:r>
              <a:rPr lang="en-US" sz="2000"/>
              <a:t>Whenever working with a new reagent, read about the components of the reagent so that you can protect yourself and dispose of the reagent in an environmentally safe way.</a:t>
            </a:r>
          </a:p>
          <a:p>
            <a:pPr>
              <a:lnSpc>
                <a:spcPct val="72000"/>
              </a:lnSpc>
              <a:defRPr sz="2100"/>
            </a:pPr>
            <a:endParaRPr lang="en-US" sz="2000"/>
          </a:p>
          <a:p>
            <a:pPr>
              <a:lnSpc>
                <a:spcPct val="72000"/>
              </a:lnSpc>
              <a:defRPr sz="2100"/>
            </a:pPr>
            <a:r>
              <a:rPr lang="en-US" sz="2000"/>
              <a:t>Maintain a clean environment (office/desk, all lab areas).</a:t>
            </a:r>
          </a:p>
          <a:p>
            <a:pPr>
              <a:lnSpc>
                <a:spcPct val="72000"/>
              </a:lnSpc>
              <a:defRPr sz="2100"/>
            </a:pPr>
            <a:r>
              <a:rPr lang="en-US" sz="2000"/>
              <a:t>Clean up after you use shared space and equipment.</a:t>
            </a:r>
          </a:p>
          <a:p>
            <a:pPr>
              <a:lnSpc>
                <a:spcPct val="72000"/>
              </a:lnSpc>
              <a:defRPr sz="2100"/>
            </a:pPr>
            <a:r>
              <a:rPr lang="en-US" sz="2000"/>
              <a:t>Re-order shared reagents before they run out.</a:t>
            </a:r>
          </a:p>
          <a:p>
            <a:pPr>
              <a:lnSpc>
                <a:spcPct val="72000"/>
              </a:lnSpc>
              <a:defRPr sz="2100"/>
            </a:pPr>
            <a:endParaRPr lang="en-US" sz="2000"/>
          </a:p>
          <a:p>
            <a:pPr>
              <a:lnSpc>
                <a:spcPct val="72000"/>
              </a:lnSpc>
              <a:defRPr sz="2100"/>
            </a:pP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We need every individual to do their best so that we have a safe and functional lab environment. Focus on your experiments to make safety a priority.</a:t>
            </a:r>
          </a:p>
          <a:p>
            <a:pPr>
              <a:lnSpc>
                <a:spcPct val="72000"/>
              </a:lnSpc>
              <a:defRPr sz="2100"/>
            </a:pP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72000"/>
              </a:lnSpc>
              <a:defRPr sz="2100"/>
            </a:pP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Should you have any questions or concerns about lab safety or conditions in the lab, do not hesitate to speak with Merissa or Martin.</a:t>
            </a:r>
          </a:p>
          <a:p>
            <a:pPr>
              <a:lnSpc>
                <a:spcPct val="72000"/>
              </a:lnSpc>
              <a:defRPr sz="2100"/>
            </a:pP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72000"/>
              </a:lnSpc>
              <a:defRPr sz="2100"/>
            </a:pP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Thanks to each one of you for your contribution.</a:t>
            </a:r>
          </a:p>
        </p:txBody>
      </p:sp>
    </p:spTree>
    <p:extLst>
      <p:ext uri="{BB962C8B-B14F-4D97-AF65-F5344CB8AC3E}">
        <p14:creationId xmlns:p14="http://schemas.microsoft.com/office/powerpoint/2010/main" val="1187872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1"/>
          <p:cNvSpPr txBox="1">
            <a:spLocks noGrp="1"/>
          </p:cNvSpPr>
          <p:nvPr>
            <p:ph type="title"/>
          </p:nvPr>
        </p:nvSpPr>
        <p:spPr>
          <a:xfrm>
            <a:off x="628650" y="870941"/>
            <a:ext cx="7886700" cy="994172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Welcome to the Lotz Lab</a:t>
            </a:r>
          </a:p>
        </p:txBody>
      </p:sp>
      <p:sp>
        <p:nvSpPr>
          <p:cNvPr id="116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90267" y="1758178"/>
            <a:ext cx="7886700" cy="42986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sz="1800"/>
          </a:p>
          <a:p>
            <a:r>
              <a:rPr lang="en-US" sz="1800"/>
              <a:t>If you ever have any questions, please do not hesitate to ask someone.</a:t>
            </a:r>
          </a:p>
          <a:p>
            <a:pPr marL="0" indent="0">
              <a:buNone/>
            </a:pPr>
            <a:endParaRPr lang="en-US" sz="1800"/>
          </a:p>
          <a:p>
            <a:r>
              <a:rPr lang="en-US" sz="1800">
                <a:latin typeface="Arial"/>
                <a:cs typeface="Arial"/>
              </a:rPr>
              <a:t>New methods, protocols, and skillsets may be required. If and when you need assistance, we can help connect you with someone that can offer insight and teaching.</a:t>
            </a:r>
          </a:p>
          <a:p>
            <a:pPr marL="0" indent="0">
              <a:buNone/>
            </a:pPr>
            <a:endParaRPr lang="en-US"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7BB93-6E72-F999-4A12-98621AE43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Safety Shower, Eye wash, Fire extinguishers</a:t>
            </a:r>
          </a:p>
        </p:txBody>
      </p:sp>
      <p:pic>
        <p:nvPicPr>
          <p:cNvPr id="5" name="Content Placeholder 4" descr="A room with boxes and a door&#10;&#10;Description automatically generated">
            <a:extLst>
              <a:ext uri="{FF2B5EF4-FFF2-40B4-BE49-F238E27FC236}">
                <a16:creationId xmlns:a16="http://schemas.microsoft.com/office/drawing/2014/main" id="{5CBB3769-F238-98C1-94DF-2D010E068E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25000" y="2684065"/>
            <a:ext cx="4352925" cy="326469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F4240C-025A-FF37-FD89-2AF5A9A87B5A}"/>
              </a:ext>
            </a:extLst>
          </p:cNvPr>
          <p:cNvSpPr txBox="1"/>
          <p:nvPr/>
        </p:nvSpPr>
        <p:spPr>
          <a:xfrm>
            <a:off x="4572000" y="2396358"/>
            <a:ext cx="39025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We have a safety shower and eye wash located at the entrance of MB104. </a:t>
            </a:r>
          </a:p>
          <a:p>
            <a:endParaRPr lang="en-US"/>
          </a:p>
          <a:p>
            <a:r>
              <a:rPr lang="en-US"/>
              <a:t>If you need to use the eye wash, please let another lab member know to call EH&amp;S and report this.</a:t>
            </a:r>
          </a:p>
          <a:p>
            <a:endParaRPr lang="en-US"/>
          </a:p>
          <a:p>
            <a:r>
              <a:rPr lang="en-US"/>
              <a:t>Wash your eyes continuously for 15mins. </a:t>
            </a:r>
          </a:p>
          <a:p>
            <a:endParaRPr lang="en-US"/>
          </a:p>
          <a:p>
            <a:r>
              <a:rPr lang="en-US"/>
              <a:t>A fire extinguisher is located within the lab next to the entrance. There are other extinguishers located in the hallway.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034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9B6A7-4E48-FADB-59C8-0C9629244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Evacuation and Re-grouping</a:t>
            </a:r>
          </a:p>
        </p:txBody>
      </p:sp>
      <p:pic>
        <p:nvPicPr>
          <p:cNvPr id="5" name="Content Placeholder 4" descr="A statue on a sidewalk&#10;&#10;Description automatically generated">
            <a:extLst>
              <a:ext uri="{FF2B5EF4-FFF2-40B4-BE49-F238E27FC236}">
                <a16:creationId xmlns:a16="http://schemas.microsoft.com/office/drawing/2014/main" id="{E7152666-A51B-5048-ED0B-B8564170A2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13034" r="31793"/>
          <a:stretch/>
        </p:blipFill>
        <p:spPr>
          <a:xfrm>
            <a:off x="628650" y="1966447"/>
            <a:ext cx="4204138" cy="42799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24C6F6-BBDA-BC9A-145F-8FC4F504FC63}"/>
              </a:ext>
            </a:extLst>
          </p:cNvPr>
          <p:cNvSpPr txBox="1"/>
          <p:nvPr/>
        </p:nvSpPr>
        <p:spPr>
          <a:xfrm>
            <a:off x="5213132" y="1690688"/>
            <a:ext cx="36470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If there is an alarm signifying an evacuation to take place, please exit the building. </a:t>
            </a:r>
          </a:p>
          <a:p>
            <a:endParaRPr lang="en-US"/>
          </a:p>
          <a:p>
            <a:r>
              <a:rPr lang="en-US"/>
              <a:t>Use the exit closest to our lab (south side of our building).</a:t>
            </a:r>
          </a:p>
          <a:p>
            <a:endParaRPr lang="en-US"/>
          </a:p>
          <a:p>
            <a:r>
              <a:rPr lang="en-US"/>
              <a:t>Turn left and walk up the sidewalk to the Flame of Knowledge statue (pictured here).</a:t>
            </a:r>
          </a:p>
          <a:p>
            <a:endParaRPr lang="en-US"/>
          </a:p>
          <a:p>
            <a:r>
              <a:rPr lang="en-US"/>
              <a:t>This is where our lab re-groups and we make sure that everyone is present.</a:t>
            </a:r>
          </a:p>
        </p:txBody>
      </p:sp>
    </p:spTree>
    <p:extLst>
      <p:ext uri="{BB962C8B-B14F-4D97-AF65-F5344CB8AC3E}">
        <p14:creationId xmlns:p14="http://schemas.microsoft.com/office/powerpoint/2010/main" val="531560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1"/>
          <p:cNvSpPr txBox="1">
            <a:spLocks noGrp="1"/>
          </p:cNvSpPr>
          <p:nvPr>
            <p:ph type="title"/>
          </p:nvPr>
        </p:nvSpPr>
        <p:spPr>
          <a:xfrm>
            <a:off x="628650" y="787063"/>
            <a:ext cx="7886700" cy="994172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Standards for Lotz Lab Safety</a:t>
            </a:r>
          </a:p>
        </p:txBody>
      </p:sp>
      <p:sp>
        <p:nvSpPr>
          <p:cNvPr id="119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393260" y="1936758"/>
            <a:ext cx="7886700" cy="3263504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72000"/>
              </a:lnSpc>
              <a:defRPr sz="1500" b="1"/>
            </a:pPr>
            <a:r>
              <a:rPr sz="1400"/>
              <a:t>Buttoned-up lab coat worn in the lab space at all times </a:t>
            </a:r>
          </a:p>
          <a:p>
            <a:pPr>
              <a:lnSpc>
                <a:spcPct val="72000"/>
              </a:lnSpc>
              <a:defRPr sz="1500" b="1"/>
            </a:pPr>
            <a:r>
              <a:rPr sz="1400"/>
              <a:t>Close-toed shoes – no flip-flops or sandals. Shoes with holes or mesh do not provide adequate protection from chemical spills or sharps.</a:t>
            </a:r>
          </a:p>
          <a:p>
            <a:pPr>
              <a:lnSpc>
                <a:spcPct val="72000"/>
              </a:lnSpc>
              <a:defRPr sz="1500" b="1"/>
            </a:pPr>
            <a:r>
              <a:rPr sz="1400"/>
              <a:t>Long pants</a:t>
            </a:r>
          </a:p>
          <a:p>
            <a:pPr>
              <a:lnSpc>
                <a:spcPct val="72000"/>
              </a:lnSpc>
              <a:defRPr sz="1500" b="1"/>
            </a:pPr>
            <a:r>
              <a:rPr sz="1400"/>
              <a:t>Eye protection at bench when using hazardous materials</a:t>
            </a:r>
            <a:r>
              <a:rPr lang="en-US" sz="1400"/>
              <a:t> or biological materials</a:t>
            </a:r>
            <a:endParaRPr sz="1400"/>
          </a:p>
          <a:p>
            <a:pPr>
              <a:lnSpc>
                <a:spcPct val="72000"/>
              </a:lnSpc>
              <a:defRPr sz="1500"/>
            </a:pPr>
            <a:r>
              <a:rPr sz="1400"/>
              <a:t>Use fume hood when using volatile or hazardous materials. There </a:t>
            </a:r>
            <a:r>
              <a:rPr lang="en-US" sz="1400"/>
              <a:t>is</a:t>
            </a:r>
            <a:r>
              <a:rPr sz="1400"/>
              <a:t> </a:t>
            </a:r>
            <a:r>
              <a:rPr lang="en-US" sz="1400"/>
              <a:t>one</a:t>
            </a:r>
            <a:r>
              <a:rPr sz="1400"/>
              <a:t> lab snorkel as well. For example: Beta-</a:t>
            </a:r>
            <a:r>
              <a:rPr sz="1400" err="1"/>
              <a:t>mercaptoethanol</a:t>
            </a:r>
            <a:r>
              <a:rPr sz="1400"/>
              <a:t>, </a:t>
            </a:r>
            <a:r>
              <a:rPr sz="1400" err="1"/>
              <a:t>Trizol</a:t>
            </a:r>
            <a:r>
              <a:rPr sz="1400"/>
              <a:t>, paraformaldehyde, chloroform…</a:t>
            </a:r>
          </a:p>
          <a:p>
            <a:pPr>
              <a:lnSpc>
                <a:spcPct val="72000"/>
              </a:lnSpc>
              <a:defRPr sz="1500"/>
            </a:pPr>
            <a:r>
              <a:rPr sz="1400"/>
              <a:t>TC room - Change gloves when exiting TC room (BSL2</a:t>
            </a:r>
            <a:r>
              <a:rPr lang="en-US" sz="1400"/>
              <a:t>/2+</a:t>
            </a:r>
            <a:r>
              <a:rPr sz="1400"/>
              <a:t>) into lab space.</a:t>
            </a:r>
          </a:p>
          <a:p>
            <a:pPr>
              <a:lnSpc>
                <a:spcPct val="72000"/>
              </a:lnSpc>
              <a:defRPr sz="1500"/>
            </a:pPr>
            <a:r>
              <a:rPr sz="1400"/>
              <a:t>Viral work needs to be labeled and noted on the incubator door.  If centrifuging, you must use aerosol caps.</a:t>
            </a:r>
          </a:p>
          <a:p>
            <a:pPr>
              <a:lnSpc>
                <a:spcPct val="72000"/>
              </a:lnSpc>
              <a:defRPr sz="1500"/>
            </a:pPr>
            <a:r>
              <a:rPr sz="1400"/>
              <a:t>Keep TC hoods and fume hoods clean and uncluttered.</a:t>
            </a:r>
          </a:p>
          <a:p>
            <a:pPr>
              <a:lnSpc>
                <a:spcPct val="72000"/>
              </a:lnSpc>
              <a:defRPr sz="1500"/>
            </a:pPr>
            <a:r>
              <a:rPr sz="1400"/>
              <a:t>Biohazard bins – </a:t>
            </a:r>
            <a:r>
              <a:rPr sz="1400" b="1"/>
              <a:t>empty when 75% full</a:t>
            </a:r>
            <a:r>
              <a:rPr sz="1400"/>
              <a:t> so that we can tie bags and not have pipettes stick out due to overfilling.</a:t>
            </a:r>
          </a:p>
          <a:p>
            <a:pPr>
              <a:lnSpc>
                <a:spcPct val="72000"/>
              </a:lnSpc>
              <a:defRPr sz="1500"/>
            </a:pPr>
            <a:r>
              <a:rPr sz="1400"/>
              <a:t>Sharps containers – do not overfill, see label fill-line on container.</a:t>
            </a:r>
          </a:p>
          <a:p>
            <a:pPr>
              <a:lnSpc>
                <a:spcPct val="72000"/>
              </a:lnSpc>
              <a:defRPr sz="1500"/>
            </a:pPr>
            <a:r>
              <a:rPr sz="1400"/>
              <a:t>Liquid Nitrogen - use lab coat, </a:t>
            </a:r>
            <a:r>
              <a:rPr sz="1400" err="1"/>
              <a:t>cryogloves</a:t>
            </a:r>
            <a:r>
              <a:rPr sz="1400"/>
              <a:t> (blue), and face shield. Remember to </a:t>
            </a:r>
            <a:r>
              <a:rPr sz="1400" b="1"/>
              <a:t>release gas from each cryovial </a:t>
            </a:r>
            <a:r>
              <a:rPr sz="1400"/>
              <a:t>when removing from liquid nitrogen in order to avoid exploding vials.</a:t>
            </a:r>
            <a:endParaRPr lang="en-US" sz="1400"/>
          </a:p>
          <a:p>
            <a:pPr>
              <a:lnSpc>
                <a:spcPct val="72000"/>
              </a:lnSpc>
              <a:defRPr sz="1500"/>
            </a:pPr>
            <a:r>
              <a:rPr lang="en-US" sz="1400"/>
              <a:t>Ask for training when you need to use the autoclave for the first time. There are heat resistant gloves in the lab for handles hot materials.</a:t>
            </a:r>
          </a:p>
          <a:p>
            <a:pPr>
              <a:lnSpc>
                <a:spcPct val="72000"/>
              </a:lnSpc>
              <a:defRPr sz="1500"/>
            </a:pPr>
            <a:r>
              <a:rPr lang="en-US" sz="1400"/>
              <a:t>Always label tubes and containers (even for water) so that you can identify the tube’s contents.</a:t>
            </a:r>
            <a:endParaRPr sz="1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06E4D-5E86-6648-6B04-4F155AE17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Lab postings near MB102 entrance</a:t>
            </a:r>
          </a:p>
        </p:txBody>
      </p:sp>
      <p:pic>
        <p:nvPicPr>
          <p:cNvPr id="5" name="Content Placeholder 4" descr="Several papers on a table&#10;&#10;Description automatically generated">
            <a:extLst>
              <a:ext uri="{FF2B5EF4-FFF2-40B4-BE49-F238E27FC236}">
                <a16:creationId xmlns:a16="http://schemas.microsoft.com/office/drawing/2014/main" id="{B525C2FD-F789-3F2A-4EEF-72AD11D4DC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168092" y="1974131"/>
            <a:ext cx="5357595" cy="4018195"/>
          </a:xfrm>
        </p:spPr>
      </p:pic>
    </p:spTree>
    <p:extLst>
      <p:ext uri="{BB962C8B-B14F-4D97-AF65-F5344CB8AC3E}">
        <p14:creationId xmlns:p14="http://schemas.microsoft.com/office/powerpoint/2010/main" val="838083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F8AF4-3BDE-0FE7-DD8A-CAB25D3F2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>
                <a:latin typeface="Arial"/>
                <a:cs typeface="Arial"/>
              </a:rPr>
              <a:t>When an injury or spill occurs: notify lab safety office and/or PI right away. </a:t>
            </a:r>
            <a:br>
              <a:rPr lang="en-US" sz="2400">
                <a:latin typeface="Arial"/>
                <a:cs typeface="Arial"/>
              </a:rPr>
            </a:br>
            <a:r>
              <a:rPr lang="en-US" sz="2400">
                <a:latin typeface="Arial"/>
                <a:cs typeface="Arial"/>
              </a:rPr>
              <a:t>It is </a:t>
            </a:r>
            <a:r>
              <a:rPr lang="en-US" sz="2400" u="sng">
                <a:latin typeface="Arial"/>
                <a:cs typeface="Arial"/>
              </a:rPr>
              <a:t>highly encouraged</a:t>
            </a:r>
            <a:r>
              <a:rPr lang="en-US" sz="2400">
                <a:latin typeface="Arial"/>
                <a:cs typeface="Arial"/>
              </a:rPr>
              <a:t> to go to Occ. Health with any injury.</a:t>
            </a:r>
            <a:endParaRPr lang="en-US" sz="2400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402ACA46-6185-A062-6A7A-4D8F895E57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7796" y="1690688"/>
            <a:ext cx="3651676" cy="5178623"/>
          </a:xfrm>
        </p:spPr>
      </p:pic>
      <p:pic>
        <p:nvPicPr>
          <p:cNvPr id="7" name="Picture 6" descr="Timeline&#10;&#10;Description automatically generated with low confidence">
            <a:extLst>
              <a:ext uri="{FF2B5EF4-FFF2-40B4-BE49-F238E27FC236}">
                <a16:creationId xmlns:a16="http://schemas.microsoft.com/office/drawing/2014/main" id="{8175CD77-2CC6-8733-44BA-727728A6D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528" y="1690689"/>
            <a:ext cx="3757472" cy="51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26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469AB-4C80-C514-FCA1-E2C0A3C4C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>
                <a:latin typeface="Arial"/>
                <a:cs typeface="Arial"/>
              </a:rPr>
              <a:t>Occupational Health Procedures – Required for Our Lab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D3846-7190-5546-3107-7444BA7AA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Tdap vaccination</a:t>
            </a:r>
          </a:p>
          <a:p>
            <a:r>
              <a:rPr lang="en-US">
                <a:latin typeface="Arial"/>
                <a:cs typeface="Arial"/>
              </a:rPr>
              <a:t>Hepatitis B titer or </a:t>
            </a:r>
            <a:r>
              <a:rPr lang="en-US" err="1">
                <a:latin typeface="Arial"/>
                <a:cs typeface="Arial"/>
              </a:rPr>
              <a:t>HepB</a:t>
            </a:r>
            <a:r>
              <a:rPr lang="en-US">
                <a:latin typeface="Arial"/>
                <a:cs typeface="Arial"/>
              </a:rPr>
              <a:t> vaccination series, or declination form.</a:t>
            </a:r>
          </a:p>
          <a:p>
            <a:endParaRPr lang="en-US"/>
          </a:p>
          <a:p>
            <a:r>
              <a:rPr lang="en-US">
                <a:latin typeface="Arial"/>
                <a:cs typeface="Arial"/>
              </a:rPr>
              <a:t>Report the injury to the lab and PI, EH&amp;S will be notified and a report will be made.</a:t>
            </a:r>
          </a:p>
          <a:p>
            <a:r>
              <a:rPr lang="en-US">
                <a:latin typeface="Arial"/>
                <a:cs typeface="Arial"/>
              </a:rPr>
              <a:t>With an injury, please go to Occupational Health (or Urgent Care after hours) to assess the situation.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14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EC5037EC90874ABD7AFB56AEC3D00C" ma:contentTypeVersion="17" ma:contentTypeDescription="Create a new document." ma:contentTypeScope="" ma:versionID="c094a5850e7b5c832805fcac273d7e8f">
  <xsd:schema xmlns:xsd="http://www.w3.org/2001/XMLSchema" xmlns:xs="http://www.w3.org/2001/XMLSchema" xmlns:p="http://schemas.microsoft.com/office/2006/metadata/properties" xmlns:ns2="27717cca-d496-42b6-9897-05011d67db53" xmlns:ns3="528392f1-882a-4bdd-b80c-8c00f4e70673" targetNamespace="http://schemas.microsoft.com/office/2006/metadata/properties" ma:root="true" ma:fieldsID="0140d2458e8d294458f239a6cc0ffb4a" ns2:_="" ns3:_="">
    <xsd:import namespace="27717cca-d496-42b6-9897-05011d67db53"/>
    <xsd:import namespace="528392f1-882a-4bdd-b80c-8c00f4e706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717cca-d496-42b6-9897-05011d67db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6e3fe6a-ccb7-4d44-bcaf-d9a1012c1d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8392f1-882a-4bdd-b80c-8c00f4e7067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a1f1b49-ff53-48b3-8055-f8403f63b485}" ma:internalName="TaxCatchAll" ma:showField="CatchAllData" ma:web="528392f1-882a-4bdd-b80c-8c00f4e706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28392f1-882a-4bdd-b80c-8c00f4e70673" xsi:nil="true"/>
    <lcf76f155ced4ddcb4097134ff3c332f xmlns="27717cca-d496-42b6-9897-05011d67db53">
      <Terms xmlns="http://schemas.microsoft.com/office/infopath/2007/PartnerControls"/>
    </lcf76f155ced4ddcb4097134ff3c332f>
    <SharedWithUsers xmlns="528392f1-882a-4bdd-b80c-8c00f4e70673">
      <UserInfo>
        <DisplayName>Saleem  Ahmad</DisplayName>
        <AccountId>80</AccountId>
        <AccountType/>
      </UserInfo>
      <UserInfo>
        <DisplayName>Triv Rajkhowa</DisplayName>
        <AccountId>83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05283C3-CCBB-43B1-9247-8D4ACFEC85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717cca-d496-42b6-9897-05011d67db53"/>
    <ds:schemaRef ds:uri="528392f1-882a-4bdd-b80c-8c00f4e706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2EA6718-2A46-46E3-9F9E-DC739B7C19ED}">
  <ds:schemaRefs>
    <ds:schemaRef ds:uri="http://schemas.microsoft.com/office/2006/metadata/properties"/>
    <ds:schemaRef ds:uri="http://schemas.microsoft.com/office/infopath/2007/PartnerControls"/>
    <ds:schemaRef ds:uri="528392f1-882a-4bdd-b80c-8c00f4e70673"/>
    <ds:schemaRef ds:uri="27717cca-d496-42b6-9897-05011d67db53"/>
  </ds:schemaRefs>
</ds:datastoreItem>
</file>

<file path=customXml/itemProps3.xml><?xml version="1.0" encoding="utf-8"?>
<ds:datastoreItem xmlns:ds="http://schemas.openxmlformats.org/officeDocument/2006/customXml" ds:itemID="{73720D17-27CD-4A7E-B527-04D49CEB44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4445</TotalTime>
  <Words>1467</Words>
  <Application>Microsoft Macintosh PowerPoint</Application>
  <PresentationFormat>On-screen Show (4:3)</PresentationFormat>
  <Paragraphs>125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Zapf Dingbats</vt:lpstr>
      <vt:lpstr>Office Theme</vt:lpstr>
      <vt:lpstr>Lotz Lab Safety Orientation -  Visiting Investigators Professional Scientific Collaborators  </vt:lpstr>
      <vt:lpstr>What you will need to sign – included in email from Connie</vt:lpstr>
      <vt:lpstr>Welcome to the Lotz Lab</vt:lpstr>
      <vt:lpstr>Safety Shower, Eye wash, Fire extinguishers</vt:lpstr>
      <vt:lpstr>Evacuation and Re-grouping</vt:lpstr>
      <vt:lpstr>Standards for Lotz Lab Safety</vt:lpstr>
      <vt:lpstr>Lab postings near MB102 entrance</vt:lpstr>
      <vt:lpstr>When an injury or spill occurs: notify lab safety office and/or PI right away.  It is highly encouraged to go to Occ. Health with any injury.</vt:lpstr>
      <vt:lpstr>Occupational Health Procedures – Required for Our Lab</vt:lpstr>
      <vt:lpstr>Fume hood and Flammables Cabinets</vt:lpstr>
      <vt:lpstr> Chemical Stock Area</vt:lpstr>
      <vt:lpstr>Waste Shelf</vt:lpstr>
      <vt:lpstr>Chemicals and Liquid Nitrogen</vt:lpstr>
      <vt:lpstr>Liquid Nitrogen and Cryovials</vt:lpstr>
      <vt:lpstr>TC Room is BSL2 and 2+</vt:lpstr>
      <vt:lpstr>BSL2 and BSL 2+ Work</vt:lpstr>
      <vt:lpstr>Viral Work</vt:lpstr>
      <vt:lpstr>Vacuum Waste Containers</vt:lpstr>
      <vt:lpstr>Biohazard and Sharps Containers</vt:lpstr>
      <vt:lpstr>Key points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Faith Hark</dc:creator>
  <cp:lastModifiedBy>Connie Jo Choate</cp:lastModifiedBy>
  <cp:revision>368</cp:revision>
  <dcterms:created xsi:type="dcterms:W3CDTF">2018-08-01T05:41:38Z</dcterms:created>
  <dcterms:modified xsi:type="dcterms:W3CDTF">2024-03-01T00:17:00Z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0x01010082EC5037EC90874ABD7AFB56AEC3D00C</vt:lpwstr>
  </property>
  <property fmtid="{D5CDD505-2E9C-101B-9397-08002B2CF9AE}" pid="3" name="MediaServiceImageTags">
    <vt:lpwstr/>
  </property>
</Properties>
</file>